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8"/>
    <p:sldMasterId id="2147484229" r:id="rId9"/>
  </p:sldMasterIdLst>
  <p:notesMasterIdLst>
    <p:notesMasterId r:id="rId64"/>
  </p:notesMasterIdLst>
  <p:handoutMasterIdLst>
    <p:handoutMasterId r:id="rId65"/>
  </p:handoutMasterIdLst>
  <p:sldIdLst>
    <p:sldId id="1378" r:id="rId10"/>
    <p:sldId id="1516" r:id="rId11"/>
    <p:sldId id="1559" r:id="rId12"/>
    <p:sldId id="1560" r:id="rId13"/>
    <p:sldId id="1561" r:id="rId14"/>
    <p:sldId id="1504" r:id="rId15"/>
    <p:sldId id="1547" r:id="rId16"/>
    <p:sldId id="1548" r:id="rId17"/>
    <p:sldId id="1549" r:id="rId18"/>
    <p:sldId id="1550" r:id="rId19"/>
    <p:sldId id="1551" r:id="rId20"/>
    <p:sldId id="1552" r:id="rId21"/>
    <p:sldId id="1553" r:id="rId22"/>
    <p:sldId id="1554" r:id="rId23"/>
    <p:sldId id="1555" r:id="rId24"/>
    <p:sldId id="1556" r:id="rId25"/>
    <p:sldId id="1508" r:id="rId26"/>
    <p:sldId id="1510" r:id="rId27"/>
    <p:sldId id="1505" r:id="rId28"/>
    <p:sldId id="1557" r:id="rId29"/>
    <p:sldId id="1506" r:id="rId30"/>
    <p:sldId id="1558" r:id="rId31"/>
    <p:sldId id="1509" r:id="rId32"/>
    <p:sldId id="1511" r:id="rId33"/>
    <p:sldId id="1517" r:id="rId34"/>
    <p:sldId id="1518" r:id="rId35"/>
    <p:sldId id="1519" r:id="rId36"/>
    <p:sldId id="1520" r:id="rId37"/>
    <p:sldId id="1521" r:id="rId38"/>
    <p:sldId id="1522" r:id="rId39"/>
    <p:sldId id="1523" r:id="rId40"/>
    <p:sldId id="1524" r:id="rId41"/>
    <p:sldId id="1525" r:id="rId42"/>
    <p:sldId id="1526" r:id="rId43"/>
    <p:sldId id="1527" r:id="rId44"/>
    <p:sldId id="1528" r:id="rId45"/>
    <p:sldId id="1529" r:id="rId46"/>
    <p:sldId id="1530" r:id="rId47"/>
    <p:sldId id="1531" r:id="rId48"/>
    <p:sldId id="1532" r:id="rId49"/>
    <p:sldId id="1533" r:id="rId50"/>
    <p:sldId id="1534" r:id="rId51"/>
    <p:sldId id="1535" r:id="rId52"/>
    <p:sldId id="1536" r:id="rId53"/>
    <p:sldId id="1537" r:id="rId54"/>
    <p:sldId id="1538" r:id="rId55"/>
    <p:sldId id="1539" r:id="rId56"/>
    <p:sldId id="1540" r:id="rId57"/>
    <p:sldId id="1541" r:id="rId58"/>
    <p:sldId id="1542" r:id="rId59"/>
    <p:sldId id="1543" r:id="rId60"/>
    <p:sldId id="1544" r:id="rId61"/>
    <p:sldId id="1545" r:id="rId62"/>
    <p:sldId id="1546" r:id="rId63"/>
  </p:sldIdLst>
  <p:sldSz cx="12436475" cy="6994525"/>
  <p:notesSz cx="7315200" cy="9601200"/>
  <p:defaultTextStyle>
    <a:defPPr>
      <a:defRPr lang="en-US"/>
    </a:defPPr>
    <a:lvl1pPr marL="0" algn="l" defTabSz="932544" rtl="0" eaLnBrk="1" latinLnBrk="0" hangingPunct="1">
      <a:defRPr sz="1798" kern="1200">
        <a:solidFill>
          <a:schemeClr val="tx1"/>
        </a:solidFill>
        <a:latin typeface="+mn-lt"/>
        <a:ea typeface="+mn-ea"/>
        <a:cs typeface="+mn-cs"/>
      </a:defRPr>
    </a:lvl1pPr>
    <a:lvl2pPr marL="466272" algn="l" defTabSz="932544" rtl="0" eaLnBrk="1" latinLnBrk="0" hangingPunct="1">
      <a:defRPr sz="1798" kern="1200">
        <a:solidFill>
          <a:schemeClr val="tx1"/>
        </a:solidFill>
        <a:latin typeface="+mn-lt"/>
        <a:ea typeface="+mn-ea"/>
        <a:cs typeface="+mn-cs"/>
      </a:defRPr>
    </a:lvl2pPr>
    <a:lvl3pPr marL="932544" algn="l" defTabSz="932544" rtl="0" eaLnBrk="1" latinLnBrk="0" hangingPunct="1">
      <a:defRPr sz="1798" kern="1200">
        <a:solidFill>
          <a:schemeClr val="tx1"/>
        </a:solidFill>
        <a:latin typeface="+mn-lt"/>
        <a:ea typeface="+mn-ea"/>
        <a:cs typeface="+mn-cs"/>
      </a:defRPr>
    </a:lvl3pPr>
    <a:lvl4pPr marL="1398817" algn="l" defTabSz="932544" rtl="0" eaLnBrk="1" latinLnBrk="0" hangingPunct="1">
      <a:defRPr sz="1798" kern="1200">
        <a:solidFill>
          <a:schemeClr val="tx1"/>
        </a:solidFill>
        <a:latin typeface="+mn-lt"/>
        <a:ea typeface="+mn-ea"/>
        <a:cs typeface="+mn-cs"/>
      </a:defRPr>
    </a:lvl4pPr>
    <a:lvl5pPr marL="1865088" algn="l" defTabSz="932544" rtl="0" eaLnBrk="1" latinLnBrk="0" hangingPunct="1">
      <a:defRPr sz="1798" kern="1200">
        <a:solidFill>
          <a:schemeClr val="tx1"/>
        </a:solidFill>
        <a:latin typeface="+mn-lt"/>
        <a:ea typeface="+mn-ea"/>
        <a:cs typeface="+mn-cs"/>
      </a:defRPr>
    </a:lvl5pPr>
    <a:lvl6pPr marL="2331360" algn="l" defTabSz="932544" rtl="0" eaLnBrk="1" latinLnBrk="0" hangingPunct="1">
      <a:defRPr sz="1798" kern="1200">
        <a:solidFill>
          <a:schemeClr val="tx1"/>
        </a:solidFill>
        <a:latin typeface="+mn-lt"/>
        <a:ea typeface="+mn-ea"/>
        <a:cs typeface="+mn-cs"/>
      </a:defRPr>
    </a:lvl6pPr>
    <a:lvl7pPr marL="2797631" algn="l" defTabSz="932544" rtl="0" eaLnBrk="1" latinLnBrk="0" hangingPunct="1">
      <a:defRPr sz="1798" kern="1200">
        <a:solidFill>
          <a:schemeClr val="tx1"/>
        </a:solidFill>
        <a:latin typeface="+mn-lt"/>
        <a:ea typeface="+mn-ea"/>
        <a:cs typeface="+mn-cs"/>
      </a:defRPr>
    </a:lvl7pPr>
    <a:lvl8pPr marL="3263903" algn="l" defTabSz="932544" rtl="0" eaLnBrk="1" latinLnBrk="0" hangingPunct="1">
      <a:defRPr sz="1798" kern="1200">
        <a:solidFill>
          <a:schemeClr val="tx1"/>
        </a:solidFill>
        <a:latin typeface="+mn-lt"/>
        <a:ea typeface="+mn-ea"/>
        <a:cs typeface="+mn-cs"/>
      </a:defRPr>
    </a:lvl8pPr>
    <a:lvl9pPr marL="3730175" algn="l" defTabSz="932544" rtl="0" eaLnBrk="1" latinLnBrk="0" hangingPunct="1">
      <a:defRPr sz="179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64"/>
    <a:srgbClr val="00BCF2"/>
    <a:srgbClr val="FFCC00"/>
    <a:srgbClr val="002050"/>
    <a:srgbClr val="005AA1"/>
    <a:srgbClr val="FCB713"/>
    <a:srgbClr val="0078D7"/>
    <a:srgbClr val="0D7595"/>
    <a:srgbClr val="5ACBF0"/>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9" autoAdjust="0"/>
    <p:restoredTop sz="77330" autoAdjust="0"/>
  </p:normalViewPr>
  <p:slideViewPr>
    <p:cSldViewPr snapToGrid="0">
      <p:cViewPr>
        <p:scale>
          <a:sx n="72" d="100"/>
          <a:sy n="72" d="100"/>
        </p:scale>
        <p:origin x="36" y="380"/>
      </p:cViewPr>
      <p:guideLst/>
    </p:cSldViewPr>
  </p:slideViewPr>
  <p:outlineViewPr>
    <p:cViewPr>
      <p:scale>
        <a:sx n="33" d="100"/>
        <a:sy n="33" d="100"/>
      </p:scale>
      <p:origin x="0" y="-2237"/>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3" d="100"/>
          <a:sy n="83" d="100"/>
        </p:scale>
        <p:origin x="3036"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Master" Target="slideMasters/slideMaster1.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3"/>
            <a:ext cx="3169920" cy="480060"/>
          </a:xfrm>
          <a:prstGeom prst="rect">
            <a:avLst/>
          </a:prstGeom>
        </p:spPr>
        <p:txBody>
          <a:bodyPr vert="horz" lIns="96653" tIns="48327" rIns="96653" bIns="4832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4143587" y="0"/>
            <a:ext cx="3169920" cy="480060"/>
          </a:xfrm>
          <a:prstGeom prst="rect">
            <a:avLst/>
          </a:prstGeom>
        </p:spPr>
        <p:txBody>
          <a:bodyPr vert="horz" lIns="96653" tIns="48327" rIns="96653" bIns="48327" rtlCol="0"/>
          <a:lstStyle>
            <a:lvl1pPr algn="r">
              <a:defRPr sz="1200"/>
            </a:lvl1pPr>
          </a:lstStyle>
          <a:p>
            <a:fld id="{8C8D045D-9A66-44E7-900A-FC6D0BD4E54A}" type="datetime8">
              <a:rPr lang="en-US" smtClean="0">
                <a:latin typeface="Segoe UI" pitchFamily="34" charset="0"/>
              </a:rPr>
              <a:t>12/20/2016 2:29 AM</a:t>
            </a:fld>
            <a:endParaRPr lang="en-US" dirty="0">
              <a:latin typeface="Segoe UI" pitchFamily="34" charset="0"/>
            </a:endParaRPr>
          </a:p>
        </p:txBody>
      </p:sp>
      <p:sp>
        <p:nvSpPr>
          <p:cNvPr id="8" name="Footer Placeholder 7"/>
          <p:cNvSpPr>
            <a:spLocks noGrp="1"/>
          </p:cNvSpPr>
          <p:nvPr>
            <p:ph type="ftr" sz="quarter" idx="2"/>
          </p:nvPr>
        </p:nvSpPr>
        <p:spPr>
          <a:xfrm>
            <a:off x="0" y="9119474"/>
            <a:ext cx="6181344" cy="349056"/>
          </a:xfrm>
          <a:prstGeom prst="rect">
            <a:avLst/>
          </a:prstGeom>
        </p:spPr>
        <p:txBody>
          <a:bodyPr vert="horz" lIns="96653" tIns="48327" rIns="96653" bIns="48327" rtlCol="0" anchor="b"/>
          <a:lstStyle>
            <a:lvl1pPr algn="l">
              <a:defRPr sz="1200"/>
            </a:lvl1pPr>
          </a:lstStyle>
          <a:p>
            <a:pPr marL="421179" defTabSz="966211"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6169151" y="9119474"/>
            <a:ext cx="1144355" cy="480060"/>
          </a:xfrm>
          <a:prstGeom prst="rect">
            <a:avLst/>
          </a:prstGeom>
        </p:spPr>
        <p:txBody>
          <a:bodyPr vert="horz" lIns="96653" tIns="48327" rIns="96653" bIns="4832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53" tIns="48327" rIns="96653" bIns="4832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653" tIns="48327" rIns="96653" bIns="48327" rtlCol="0" anchor="ctr"/>
          <a:lstStyle/>
          <a:p>
            <a:endParaRPr lang="en-US" dirty="0"/>
          </a:p>
        </p:txBody>
      </p:sp>
      <p:sp>
        <p:nvSpPr>
          <p:cNvPr id="10" name="Footer Placeholder 9"/>
          <p:cNvSpPr>
            <a:spLocks noGrp="1"/>
          </p:cNvSpPr>
          <p:nvPr>
            <p:ph type="ftr" sz="quarter" idx="4"/>
          </p:nvPr>
        </p:nvSpPr>
        <p:spPr>
          <a:xfrm>
            <a:off x="0" y="9121141"/>
            <a:ext cx="6315456" cy="373762"/>
          </a:xfrm>
          <a:prstGeom prst="rect">
            <a:avLst/>
          </a:prstGeom>
        </p:spPr>
        <p:txBody>
          <a:bodyPr vert="horz" lIns="96653" tIns="48327" rIns="96653" bIns="48327" rtlCol="0" anchor="b"/>
          <a:lstStyle>
            <a:lvl1pPr marL="604081" indent="0" algn="l">
              <a:defRPr sz="1200"/>
            </a:lvl1p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4143587" y="0"/>
            <a:ext cx="3169920" cy="480060"/>
          </a:xfrm>
          <a:prstGeom prst="rect">
            <a:avLst/>
          </a:prstGeom>
        </p:spPr>
        <p:txBody>
          <a:bodyPr vert="horz" lIns="96653" tIns="48327" rIns="96653" bIns="48327" rtlCol="0"/>
          <a:lstStyle>
            <a:lvl1pPr algn="r">
              <a:defRPr sz="1200">
                <a:latin typeface="Segoe UI" pitchFamily="34" charset="0"/>
              </a:defRPr>
            </a:lvl1pPr>
          </a:lstStyle>
          <a:p>
            <a:fld id="{38EEC551-8CDA-4EB6-89BB-2A86C9F091C8}" type="datetime8">
              <a:rPr lang="en-US" smtClean="0"/>
              <a:t>12/20/2016 2:29 AM</a:t>
            </a:fld>
            <a:endParaRPr lang="en-US" dirty="0"/>
          </a:p>
        </p:txBody>
      </p:sp>
      <p:sp>
        <p:nvSpPr>
          <p:cNvPr id="12" name="Notes Placeholder 11"/>
          <p:cNvSpPr>
            <a:spLocks noGrp="1"/>
          </p:cNvSpPr>
          <p:nvPr>
            <p:ph type="body" sz="quarter" idx="3"/>
          </p:nvPr>
        </p:nvSpPr>
        <p:spPr>
          <a:xfrm>
            <a:off x="731520" y="4560570"/>
            <a:ext cx="5852160" cy="4320540"/>
          </a:xfrm>
          <a:prstGeom prst="rect">
            <a:avLst/>
          </a:prstGeom>
        </p:spPr>
        <p:txBody>
          <a:bodyPr vert="horz" lIns="96653" tIns="48327" rIns="96653" bIns="4832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3" y="9119474"/>
            <a:ext cx="1010243" cy="480060"/>
          </a:xfrm>
          <a:prstGeom prst="rect">
            <a:avLst/>
          </a:prstGeom>
        </p:spPr>
        <p:txBody>
          <a:bodyPr vert="horz" lIns="96653" tIns="48327" rIns="96653" bIns="4832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44"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16" indent="-107934" algn="l" defTabSz="932544"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593" indent="-117378" algn="l" defTabSz="932544"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447" indent="-149757" algn="l" defTabSz="932544"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363" indent="-117378" algn="l" defTabSz="932544"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360" algn="l" defTabSz="932544" rtl="0" eaLnBrk="1" latinLnBrk="0" hangingPunct="1">
      <a:defRPr sz="1200" kern="1200">
        <a:solidFill>
          <a:schemeClr val="tx1"/>
        </a:solidFill>
        <a:latin typeface="+mn-lt"/>
        <a:ea typeface="+mn-ea"/>
        <a:cs typeface="+mn-cs"/>
      </a:defRPr>
    </a:lvl6pPr>
    <a:lvl7pPr marL="2797631" algn="l" defTabSz="932544" rtl="0" eaLnBrk="1" latinLnBrk="0" hangingPunct="1">
      <a:defRPr sz="1200" kern="1200">
        <a:solidFill>
          <a:schemeClr val="tx1"/>
        </a:solidFill>
        <a:latin typeface="+mn-lt"/>
        <a:ea typeface="+mn-ea"/>
        <a:cs typeface="+mn-cs"/>
      </a:defRPr>
    </a:lvl7pPr>
    <a:lvl8pPr marL="3263903" algn="l" defTabSz="932544" rtl="0" eaLnBrk="1" latinLnBrk="0" hangingPunct="1">
      <a:defRPr sz="1200" kern="1200">
        <a:solidFill>
          <a:schemeClr val="tx1"/>
        </a:solidFill>
        <a:latin typeface="+mn-lt"/>
        <a:ea typeface="+mn-ea"/>
        <a:cs typeface="+mn-cs"/>
      </a:defRPr>
    </a:lvl8pPr>
    <a:lvl9pPr marL="3730175" algn="l" defTabSz="93254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BACC3-97CA-4E5F-AED5-61699BDB7212}"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30511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023213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dirty="0"/>
              <a:t>First, Cortana Intelligence provides services to bring data in, so that you can analyze it. It can be any type of data – structured, unstructured, stored in relational or non-relational sources, you name it. This can be data from inside your business, from traditional customer and operations data to IoT data streaming in from devices and sensors. It can also be data from external sources like, social media feeds. That data can be fed into various storage locations, and can be used in whatever downstream analytics and business applications you see fit. </a:t>
            </a:r>
          </a:p>
          <a:p>
            <a:r>
              <a:rPr lang="en-US" sz="1200" dirty="0"/>
              <a:t>  </a:t>
            </a:r>
          </a:p>
          <a:p>
            <a:r>
              <a:rPr lang="en-US" sz="1200" dirty="0"/>
              <a:t>The data brought in can then be stored in flexible big data storage services. Because it’s in the cloud, you can achieve massive global scale, and can easily scale up or down depending on demand. </a:t>
            </a:r>
            <a:r>
              <a:rPr lang="en-US" sz="1200" dirty="0">
                <a:latin typeface="+mn-lt"/>
              </a:rPr>
              <a:t>The c</a:t>
            </a:r>
            <a:r>
              <a:rPr lang="en-US" kern="0" dirty="0">
                <a:solidFill>
                  <a:srgbClr val="505050"/>
                </a:solidFill>
                <a:latin typeface="Segoe UI Semibold" panose="020B0702040204020203" pitchFamily="34" charset="0"/>
                <a:cs typeface="Segoe UI Semibold" panose="020B0702040204020203" pitchFamily="34" charset="0"/>
              </a:rPr>
              <a:t>loud gives you an almost infinite set of computing resources. </a:t>
            </a:r>
            <a:r>
              <a:rPr lang="en-US" sz="1200" dirty="0"/>
              <a:t>This means that you never have to worry about straining your capacity when high-volume events occur, whether they’re planned or unplanned. That might be a peak season of the year, an unexpectedly popular promotion that sets off a social media deluge, you name it.  </a:t>
            </a:r>
            <a:r>
              <a:rPr lang="en-US" sz="1200" dirty="0">
                <a:latin typeface="+mn-lt"/>
              </a:rPr>
              <a:t>Cloud is key to handling massive amounts of data in a cost-effective way. </a:t>
            </a:r>
            <a:endParaRPr lang="en-US" sz="1200" dirty="0"/>
          </a:p>
          <a:p>
            <a:endParaRPr lang="en-US" sz="1200" dirty="0"/>
          </a:p>
          <a:p>
            <a:r>
              <a:rPr lang="en-US" sz="1200" dirty="0"/>
              <a:t>And because it’s all in the cloud, you only pay for what you use. </a:t>
            </a:r>
            <a:r>
              <a:rPr lang="en-US" sz="1200" dirty="0">
                <a:latin typeface="+mn-lt"/>
              </a:rPr>
              <a:t>This in itself saves you money for anything that has variable computing needs. For some organizations, there is also an additional benefit of changing </a:t>
            </a:r>
            <a:r>
              <a:rPr lang="en-US" sz="1200" dirty="0" err="1">
                <a:latin typeface="+mn-lt"/>
              </a:rPr>
              <a:t>CapEx</a:t>
            </a:r>
            <a:r>
              <a:rPr lang="en-US" sz="1200" dirty="0">
                <a:latin typeface="+mn-lt"/>
              </a:rPr>
              <a:t> to </a:t>
            </a:r>
            <a:r>
              <a:rPr lang="en-US" sz="1200" dirty="0" err="1">
                <a:latin typeface="+mn-lt"/>
              </a:rPr>
              <a:t>OpEx</a:t>
            </a:r>
            <a:r>
              <a:rPr lang="en-US" sz="1200" dirty="0">
                <a:latin typeface="+mn-lt"/>
              </a:rPr>
              <a:t>, which frees up capital from infrastructure investments so it can be put to other uses.   </a:t>
            </a:r>
            <a:endParaRPr lang="en-US" sz="1200" dirty="0"/>
          </a:p>
          <a:p>
            <a:pPr defTabSz="967253"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67253" fontAlgn="base">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&lt;Transition&gt;: Next, let’s cover analytics.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t>12</a:t>
            </a:fld>
            <a:endParaRPr lang="en-US"/>
          </a:p>
        </p:txBody>
      </p:sp>
    </p:spTree>
    <p:extLst>
      <p:ext uri="{BB962C8B-B14F-4D97-AF65-F5344CB8AC3E}">
        <p14:creationId xmlns:p14="http://schemas.microsoft.com/office/powerpoint/2010/main" val="1785041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dirty="0"/>
              <a:t> Illustrate the potential scale benefits possible with R Server’s </a:t>
            </a:r>
            <a:r>
              <a:rPr lang="en-US" dirty="0" err="1"/>
              <a:t>ScaleR</a:t>
            </a:r>
            <a:r>
              <a:rPr lang="en-US" dirty="0"/>
              <a:t> algorithms.</a:t>
            </a:r>
          </a:p>
          <a:p>
            <a:pPr marL="177845" indent="-177845" defTabSz="982240">
              <a:spcAft>
                <a:spcPts val="358"/>
              </a:spcAft>
              <a:buFont typeface="Arial" panose="020B0604020202020204" pitchFamily="34" charset="0"/>
              <a:buChar char="•"/>
              <a:defRPr/>
            </a:pPr>
            <a:r>
              <a:rPr lang="en-US" dirty="0"/>
              <a:t>Show a representative example and explain the 3 mechanisms that help achieve the improvements.</a:t>
            </a:r>
          </a:p>
          <a:p>
            <a:pPr marL="177845" indent="-177845" defTabSz="982240">
              <a:spcAft>
                <a:spcPts val="358"/>
              </a:spcAft>
              <a:buFont typeface="Arial" panose="020B0604020202020204" pitchFamily="34" charset="0"/>
              <a:buChar char="•"/>
              <a:defRPr/>
            </a:pPr>
            <a:r>
              <a:rPr lang="en-US" dirty="0"/>
              <a:t> </a:t>
            </a:r>
          </a:p>
          <a:p>
            <a:pPr marL="177845" indent="-177845" defTabSz="982240">
              <a:spcAft>
                <a:spcPts val="358"/>
              </a:spcAft>
              <a:buFont typeface="Arial" panose="020B0604020202020204" pitchFamily="34" charset="0"/>
              <a:buChar char="•"/>
              <a:defRPr/>
            </a:pPr>
            <a:r>
              <a:rPr lang="en-US" dirty="0"/>
              <a:t> .</a:t>
            </a:r>
          </a:p>
          <a:p>
            <a:pPr defTabSz="982240">
              <a:spcAft>
                <a:spcPts val="358"/>
              </a:spcAft>
              <a:defRPr/>
            </a:pPr>
            <a:endParaRPr lang="en-US" i="1" dirty="0"/>
          </a:p>
          <a:p>
            <a:pPr defTabSz="982240">
              <a:spcAft>
                <a:spcPts val="358"/>
              </a:spcAft>
              <a:defRPr/>
            </a:pPr>
            <a:r>
              <a:rPr lang="en-US" b="1" dirty="0"/>
              <a:t>Talking points</a:t>
            </a:r>
          </a:p>
          <a:p>
            <a:pPr marL="177845" indent="-177845" defTabSz="982240">
              <a:spcAft>
                <a:spcPts val="358"/>
              </a:spcAft>
              <a:buFont typeface="Arial" panose="020B0604020202020204" pitchFamily="34" charset="0"/>
              <a:buChar char="•"/>
              <a:defRPr/>
            </a:pPr>
            <a:r>
              <a:rPr lang="en-US" dirty="0"/>
              <a:t>We tested the improved data and computational scale of the R Server’s </a:t>
            </a:r>
            <a:r>
              <a:rPr lang="en-US" dirty="0" err="1"/>
              <a:t>ScaleR</a:t>
            </a:r>
            <a:r>
              <a:rPr lang="en-US" dirty="0"/>
              <a:t> library of enhanced, parallelized algorithms.  This is an example.</a:t>
            </a:r>
          </a:p>
          <a:p>
            <a:pPr marL="177845" indent="-177845" defTabSz="982240">
              <a:spcAft>
                <a:spcPts val="358"/>
              </a:spcAft>
              <a:buFont typeface="Arial" panose="020B0604020202020204" pitchFamily="34" charset="0"/>
              <a:buChar char="•"/>
              <a:defRPr/>
            </a:pPr>
            <a:r>
              <a:rPr lang="en-US" dirty="0"/>
              <a:t>Speed:</a:t>
            </a:r>
          </a:p>
          <a:p>
            <a:pPr marL="403211" lvl="1" indent="-177845" defTabSz="982240">
              <a:spcAft>
                <a:spcPts val="358"/>
              </a:spcAft>
              <a:defRPr/>
            </a:pPr>
            <a:r>
              <a:rPr lang="en-US" dirty="0"/>
              <a:t>On a 4 core laptop, with 8GB of RAM, open source R could process about 300,000 events in a particular data set prior to exhausting available memory.</a:t>
            </a:r>
          </a:p>
          <a:p>
            <a:pPr marL="403211" lvl="1" indent="-177845" defTabSz="982240">
              <a:spcAft>
                <a:spcPts val="358"/>
              </a:spcAft>
              <a:defRPr/>
            </a:pPr>
            <a:r>
              <a:rPr lang="en-US" dirty="0"/>
              <a:t>The test tool about 77 seconds to run the most commonly used R linear regression algorithm called “lm”.</a:t>
            </a:r>
          </a:p>
          <a:p>
            <a:pPr marL="403211" lvl="1" indent="-177845" defTabSz="982240">
              <a:spcAft>
                <a:spcPts val="358"/>
              </a:spcAft>
              <a:defRPr/>
            </a:pPr>
            <a:r>
              <a:rPr lang="en-US" dirty="0"/>
              <a:t>We than ran the same test using our parallelized, rewritten (in C++) linear regression module called </a:t>
            </a:r>
            <a:r>
              <a:rPr lang="en-US" dirty="0" err="1"/>
              <a:t>rxLinMod</a:t>
            </a:r>
            <a:r>
              <a:rPr lang="en-US" dirty="0"/>
              <a:t>. </a:t>
            </a:r>
          </a:p>
          <a:p>
            <a:pPr marL="177845" indent="-177845" defTabSz="982240">
              <a:spcAft>
                <a:spcPts val="358"/>
              </a:spcAft>
              <a:buFont typeface="Arial" panose="020B0604020202020204" pitchFamily="34" charset="0"/>
              <a:buChar char="•"/>
              <a:defRPr/>
            </a:pPr>
            <a:r>
              <a:rPr lang="en-US" dirty="0"/>
              <a:t>Data Scale</a:t>
            </a:r>
          </a:p>
          <a:p>
            <a:pPr marL="403211" lvl="1" indent="-177845" defTabSz="982240">
              <a:spcAft>
                <a:spcPts val="358"/>
              </a:spcAft>
              <a:defRPr/>
            </a:pPr>
            <a:r>
              <a:rPr lang="en-US" dirty="0"/>
              <a:t>Algorithms in the </a:t>
            </a:r>
            <a:r>
              <a:rPr lang="en-US" dirty="0" err="1"/>
              <a:t>ScaleR</a:t>
            </a:r>
            <a:r>
              <a:rPr lang="en-US" dirty="0"/>
              <a:t> library are also rewritten to analyze data in “chunks” to eliminate the memory-limits of typical open source R algorithms.</a:t>
            </a:r>
          </a:p>
          <a:p>
            <a:pPr marL="403211" lvl="1" indent="-177845" defTabSz="982240">
              <a:spcAft>
                <a:spcPts val="358"/>
              </a:spcAft>
              <a:defRPr/>
            </a:pPr>
            <a:r>
              <a:rPr lang="en-US" dirty="0"/>
              <a:t>Where the open source lm exhausted memory at about 300,000 events, the improved </a:t>
            </a:r>
            <a:r>
              <a:rPr lang="en-US" dirty="0" err="1"/>
              <a:t>rxLinMod</a:t>
            </a:r>
            <a:r>
              <a:rPr lang="en-US" dirty="0"/>
              <a:t> was working fine at 5 million events where we stopped testing.  </a:t>
            </a:r>
          </a:p>
          <a:p>
            <a:pPr marL="177845" indent="-177845" defTabSz="982240">
              <a:spcAft>
                <a:spcPts val="358"/>
              </a:spcAft>
              <a:buFont typeface="Arial" panose="020B0604020202020204" pitchFamily="34" charset="0"/>
              <a:buChar char="•"/>
              <a:defRPr/>
            </a:pPr>
            <a:r>
              <a:rPr lang="en-US" dirty="0"/>
              <a:t> The result is a 50x performance improvement over open source linear regression, and no memory limits.</a:t>
            </a:r>
          </a:p>
          <a:p>
            <a:pPr marL="177845" indent="-177845" defTabSz="982240">
              <a:spcAft>
                <a:spcPts val="358"/>
              </a:spcAft>
              <a:buFont typeface="Arial" panose="020B0604020202020204" pitchFamily="34" charset="0"/>
              <a:buChar char="•"/>
              <a:defRPr/>
            </a:pPr>
            <a:r>
              <a:rPr lang="en-US" dirty="0"/>
              <a:t>Parallel Scale</a:t>
            </a:r>
          </a:p>
          <a:p>
            <a:pPr marL="403211" lvl="1" indent="-177845" defTabSz="982240">
              <a:spcAft>
                <a:spcPts val="358"/>
              </a:spcAft>
              <a:defRPr/>
            </a:pPr>
            <a:r>
              <a:rPr lang="en-US" dirty="0"/>
              <a:t>This example shows only the effects of running optimized, </a:t>
            </a:r>
            <a:r>
              <a:rPr lang="en-US" dirty="0" err="1"/>
              <a:t>compoiled</a:t>
            </a:r>
            <a:r>
              <a:rPr lang="en-US" dirty="0"/>
              <a:t> code on all cores of a laptop.  Greater benefits are available.</a:t>
            </a:r>
          </a:p>
          <a:p>
            <a:pPr marL="403211" lvl="1" indent="-177845" defTabSz="982240">
              <a:spcAft>
                <a:spcPts val="358"/>
              </a:spcAft>
              <a:defRPr/>
            </a:pPr>
            <a:r>
              <a:rPr lang="en-US" dirty="0"/>
              <a:t>What is not shown, is that the work done to parallelize across 4 cores can also be utilized to scale across many nodes in systems such as EDWs and Hadoop.</a:t>
            </a:r>
          </a:p>
          <a:p>
            <a:pPr marL="403211" lvl="1" indent="-177845" defTabSz="982240">
              <a:spcAft>
                <a:spcPts val="358"/>
              </a:spcAft>
              <a:defRPr/>
            </a:pPr>
            <a:r>
              <a:rPr lang="en-US" dirty="0"/>
              <a:t>While results vary, the system, as you can see, responds linearly with respect to data size.  </a:t>
            </a:r>
            <a:r>
              <a:rPr lang="en-US" dirty="0" err="1"/>
              <a:t>Rehosting</a:t>
            </a:r>
            <a:r>
              <a:rPr lang="en-US" dirty="0"/>
              <a:t> using R Server for Hadoop can provide even more dramatic speed and scale results.</a:t>
            </a:r>
          </a:p>
          <a:p>
            <a:pPr marL="403211" lvl="1" indent="-177845" defTabSz="982240">
              <a:spcAft>
                <a:spcPts val="358"/>
              </a:spcAft>
              <a:defRPr/>
            </a:pPr>
            <a:endParaRPr lang="en-US" dirty="0"/>
          </a:p>
          <a:p>
            <a:pPr marL="403211" lvl="1" indent="-177845" defTabSz="982240">
              <a:spcAft>
                <a:spcPts val="358"/>
              </a:spcAft>
              <a:defRPr/>
            </a:pPr>
            <a:endParaRPr lang="en-US" dirty="0"/>
          </a:p>
          <a:p>
            <a:r>
              <a:rPr lang="en-US" b="1" dirty="0"/>
              <a:t>Notes</a:t>
            </a:r>
          </a:p>
          <a:p>
            <a:pPr marL="177845" indent="-177845">
              <a:buFont typeface="Arial" panose="020B0604020202020204" pitchFamily="34" charset="0"/>
              <a:buChar char="•"/>
            </a:pPr>
            <a:r>
              <a:rPr lang="en-US" b="1" dirty="0"/>
              <a:t> </a:t>
            </a:r>
          </a:p>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0C7E3BD-68E6-45CE-9671-7226969BEB39}"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916816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kern="0" dirty="0">
                <a:solidFill>
                  <a:srgbClr val="505050"/>
                </a:solidFill>
                <a:latin typeface="Segoe UI Light"/>
              </a:rPr>
              <a:t>Microsoft R Server is a broadly deployable enterprise-class analytics platform based on R that is supported, scalable and secure. Supporting a variety of big data statistics, predictive modeling and machine learning capabilities, R Server supports the full range of analytics – exploration, analysis, visualization and modeling</a:t>
            </a:r>
            <a:endParaRPr lang="en-US" sz="1100" b="1" kern="0" dirty="0">
              <a:solidFill>
                <a:sysClr val="windowText" lastClr="000000"/>
              </a:solidFill>
            </a:endParaRP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Introduce the high –level value of R Server and R Services over other instantiations of the R language.</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R Server products provide an enhanced experience for the R User without loss of compatibility</a:t>
            </a:r>
          </a:p>
          <a:p>
            <a:pPr marL="403211" lvl="1" indent="-177845" defTabSz="982240">
              <a:spcAft>
                <a:spcPts val="358"/>
              </a:spcAft>
              <a:defRPr/>
            </a:pPr>
            <a:r>
              <a:rPr lang="en-US" sz="1200" dirty="0"/>
              <a:t>R Server products are “open core” – the utilize the open source R product entirely and build new capabilities around that core without impacting compatibility.  </a:t>
            </a:r>
          </a:p>
          <a:p>
            <a:pPr marL="403211" lvl="1" indent="-177845" defTabSz="982240">
              <a:spcAft>
                <a:spcPts val="358"/>
              </a:spcAft>
              <a:defRPr/>
            </a:pPr>
            <a:r>
              <a:rPr lang="en-US" sz="1200" dirty="0"/>
              <a:t>Users of R Server products enjoy full compatibility with open source compatible with the entire (and vast) collection of algorithms, connectors, visualization tools shared openly via CRAN, Bioconductor and other shared resources like GitHub.</a:t>
            </a:r>
          </a:p>
          <a:p>
            <a:pPr marL="177845" indent="-177845" defTabSz="982240">
              <a:spcAft>
                <a:spcPts val="358"/>
              </a:spcAft>
              <a:buFont typeface="Arial" panose="020B0604020202020204" pitchFamily="34" charset="0"/>
              <a:buChar char="•"/>
              <a:defRPr/>
            </a:pPr>
            <a:r>
              <a:rPr lang="en-US" sz="1200" dirty="0"/>
              <a:t>Key extensions enable R to tackle big data challenges that exceed the capacity of open source R.</a:t>
            </a:r>
          </a:p>
          <a:p>
            <a:pPr marL="177845" indent="-177845" defTabSz="982240">
              <a:spcAft>
                <a:spcPts val="358"/>
              </a:spcAft>
              <a:buFont typeface="Arial" panose="020B0604020202020204" pitchFamily="34" charset="0"/>
              <a:buChar char="•"/>
              <a:defRPr/>
            </a:pPr>
            <a:r>
              <a:rPr lang="en-US" sz="1200" dirty="0"/>
              <a:t>R Scripts built for one platform using R Server can be easily run on another platform running R Server</a:t>
            </a:r>
          </a:p>
          <a:p>
            <a:pPr marL="403211" lvl="1" indent="-177845" defTabSz="982240">
              <a:spcAft>
                <a:spcPts val="358"/>
              </a:spcAft>
              <a:defRPr/>
            </a:pPr>
            <a:r>
              <a:rPr lang="en-US" sz="1200" dirty="0"/>
              <a:t>We call it WODA – write once, deploy anywhere.</a:t>
            </a:r>
          </a:p>
          <a:p>
            <a:pPr marL="403211" lvl="1" indent="-177845" defTabSz="982240">
              <a:spcAft>
                <a:spcPts val="358"/>
              </a:spcAft>
              <a:defRPr/>
            </a:pPr>
            <a:r>
              <a:rPr lang="en-US" sz="1200" dirty="0"/>
              <a:t>Two key contributions:</a:t>
            </a:r>
          </a:p>
          <a:p>
            <a:pPr marL="524992" lvl="2" indent="-177845" defTabSz="982240">
              <a:spcAft>
                <a:spcPts val="358"/>
              </a:spcAft>
              <a:defRPr/>
            </a:pPr>
            <a:r>
              <a:rPr lang="en-US" sz="1200" dirty="0"/>
              <a:t>Build on any version of the product and deploy using other versions</a:t>
            </a:r>
          </a:p>
          <a:p>
            <a:pPr marL="524992" lvl="2" indent="-177845" defTabSz="982240">
              <a:spcAft>
                <a:spcPts val="358"/>
              </a:spcAft>
              <a:defRPr/>
            </a:pPr>
            <a:r>
              <a:rPr lang="en-US" sz="1200" dirty="0"/>
              <a:t>Investment protection as platform choices change</a:t>
            </a:r>
          </a:p>
          <a:p>
            <a:pPr marL="524992" lvl="2" indent="-177845" defTabSz="982240">
              <a:spcAft>
                <a:spcPts val="358"/>
              </a:spcAft>
              <a:defRPr/>
            </a:pPr>
            <a:r>
              <a:rPr lang="en-US" sz="1200" dirty="0"/>
              <a:t>Develop on the desktop and immediately deploy to RDBMS – SQL Server, EDW (SQL Server &amp; </a:t>
            </a:r>
            <a:r>
              <a:rPr lang="en-US" sz="1200" dirty="0" err="1"/>
              <a:t>Teradsata</a:t>
            </a:r>
            <a:r>
              <a:rPr lang="en-US" sz="1200" dirty="0"/>
              <a:t>) or Hadoop (Microsoft, Cloudera, Hortonworks and MapR)</a:t>
            </a:r>
          </a:p>
          <a:p>
            <a:pPr marL="177845" indent="-177845" defTabSz="982240">
              <a:spcAft>
                <a:spcPts val="358"/>
              </a:spcAft>
              <a:buFont typeface="Arial" panose="020B0604020202020204" pitchFamily="34" charset="0"/>
              <a:buChar char="•"/>
              <a:defRPr/>
            </a:pPr>
            <a:endParaRPr lang="en-US" sz="1200"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213177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the three value proposition pillars of SQL Server 2016 R Services.</a:t>
            </a:r>
          </a:p>
          <a:p>
            <a:pPr defTabSz="966621" eaLnBrk="0" fontAlgn="base" hangingPunct="0">
              <a:lnSpc>
                <a:spcPct val="100000"/>
              </a:lnSpc>
              <a:spcBef>
                <a:spcPct val="30000"/>
              </a:spcBef>
              <a:spcAft>
                <a:spcPct val="0"/>
              </a:spcAft>
              <a:defRPr/>
            </a:pPr>
            <a:endParaRPr lang="en-US" sz="1200"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SQL Server 2016 R Services brings the perfect mix of fast querying and In-Memory OLTP optimization from SQL Server 2016, as well as data exploration, predictive modeling, scoring, and visualization from the R Services family of products.</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It delivers unprecedented enterprise speed and performance for advanced analytics, thanks to near-database analytics and parallel threading and processing.</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It also delivers scalability and choice not seen before from a stable, commercial platform for advanced analytics. Its on-premises, cloud, and hybrid benefits, as well as its limits with large datasets, are unmatched.</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Finally, there is no additional cost because the offering is included in SQL Server 2016. In addition, the ability to reuse existing R code and eliminate data movement across machines provides significant value.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sz="1200" dirty="0">
              <a:latin typeface="+mn-lt"/>
              <a:ea typeface="MS PGothic" panose="020B0600070205080204" pitchFamily="34" charset="-128"/>
              <a:cs typeface="ＭＳ Ｐゴシック"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6621" eaLnBrk="0" fontAlgn="base" hangingPunct="0">
              <a:lnSpc>
                <a:spcPct val="100000"/>
              </a:lnSpc>
              <a:spcBef>
                <a:spcPct val="30000"/>
              </a:spcBef>
              <a:spcAft>
                <a:spcPct val="0"/>
              </a:spcAft>
              <a:defRPr/>
            </a:pPr>
            <a:endParaRPr lang="en-US" sz="1200" dirty="0">
              <a:latin typeface="+mn-lt"/>
              <a:ea typeface="MS PGothic" panose="020B0600070205080204" pitchFamily="34" charset="-128"/>
              <a:cs typeface="ＭＳ Ｐゴシック" charset="0"/>
            </a:endParaRPr>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15</a:t>
            </a:fld>
            <a:endParaRPr lang="en-US" dirty="0"/>
          </a:p>
        </p:txBody>
      </p:sp>
    </p:spTree>
    <p:extLst>
      <p:ext uri="{BB962C8B-B14F-4D97-AF65-F5344CB8AC3E}">
        <p14:creationId xmlns:p14="http://schemas.microsoft.com/office/powerpoint/2010/main" val="536399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457200" y="719138"/>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 …. In the multi-platform world of on-premises…</a:t>
            </a:r>
          </a:p>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dirty="0"/>
              <a:t> Differentiate R Server from other R offerings such as vendor-specific offers from Oracle, HP, SAP and Teradata</a:t>
            </a:r>
          </a:p>
          <a:p>
            <a:pPr marL="177845" indent="-177845" defTabSz="982240">
              <a:spcAft>
                <a:spcPts val="358"/>
              </a:spcAft>
              <a:buFont typeface="Arial" panose="020B0604020202020204" pitchFamily="34" charset="0"/>
              <a:buChar char="•"/>
              <a:defRPr/>
            </a:pPr>
            <a:r>
              <a:rPr lang="en-US" dirty="0"/>
              <a:t> Clearly communicate two benefits – develop on multiple machines, and protect investments from platform change disruptions later.</a:t>
            </a:r>
          </a:p>
          <a:p>
            <a:pPr marL="177845" indent="-177845" defTabSz="982240">
              <a:spcAft>
                <a:spcPts val="358"/>
              </a:spcAft>
              <a:buFont typeface="Arial" panose="020B0604020202020204" pitchFamily="34" charset="0"/>
              <a:buChar char="•"/>
              <a:defRPr/>
            </a:pPr>
            <a:r>
              <a:rPr lang="en-US" dirty="0"/>
              <a:t> .</a:t>
            </a:r>
          </a:p>
          <a:p>
            <a:pPr defTabSz="982240">
              <a:spcAft>
                <a:spcPts val="358"/>
              </a:spcAft>
              <a:defRPr/>
            </a:pPr>
            <a:endParaRPr lang="en-US" i="1" dirty="0"/>
          </a:p>
          <a:p>
            <a:pPr defTabSz="982240">
              <a:spcAft>
                <a:spcPts val="358"/>
              </a:spcAft>
              <a:defRPr/>
            </a:pPr>
            <a:r>
              <a:rPr lang="en-US" b="1" dirty="0"/>
              <a:t>Talking points</a:t>
            </a:r>
          </a:p>
          <a:p>
            <a:pPr marL="177845" indent="-177845" defTabSz="982240">
              <a:spcAft>
                <a:spcPts val="358"/>
              </a:spcAft>
              <a:buFont typeface="Arial" panose="020B0604020202020204" pitchFamily="34" charset="0"/>
              <a:buChar char="•"/>
              <a:defRPr/>
            </a:pPr>
            <a:r>
              <a:rPr lang="en-US" dirty="0"/>
              <a:t>R Server makes your data scientists’ jobs easier.  By running identically on multiple platforms, users can build on one platform, the move the scripts to another.  This has several advantages:</a:t>
            </a:r>
          </a:p>
          <a:p>
            <a:pPr marL="403211" lvl="1" indent="-177845" defTabSz="982240">
              <a:spcAft>
                <a:spcPts val="358"/>
              </a:spcAft>
              <a:defRPr/>
            </a:pPr>
            <a:r>
              <a:rPr lang="en-US" dirty="0"/>
              <a:t>Run modeling </a:t>
            </a:r>
            <a:r>
              <a:rPr lang="en-US" dirty="0" err="1"/>
              <a:t>algortihms</a:t>
            </a:r>
            <a:r>
              <a:rPr lang="en-US" dirty="0"/>
              <a:t> on systems here larger compute or data storage is available.</a:t>
            </a:r>
          </a:p>
          <a:p>
            <a:pPr marL="403211" lvl="1" indent="-177845" defTabSz="982240">
              <a:spcAft>
                <a:spcPts val="358"/>
              </a:spcAft>
              <a:defRPr/>
            </a:pPr>
            <a:r>
              <a:rPr lang="en-US" dirty="0"/>
              <a:t>It also permits </a:t>
            </a:r>
            <a:r>
              <a:rPr lang="en-US" dirty="0" err="1"/>
              <a:t>modesl</a:t>
            </a:r>
            <a:r>
              <a:rPr lang="en-US" dirty="0"/>
              <a:t> to be built on one platform, but model scoring or operationalization to take place elsewhere.  </a:t>
            </a:r>
          </a:p>
          <a:p>
            <a:pPr marL="403211" lvl="1" indent="-177845" defTabSz="982240">
              <a:spcAft>
                <a:spcPts val="358"/>
              </a:spcAft>
              <a:defRPr/>
            </a:pPr>
            <a:r>
              <a:rPr lang="en-US" dirty="0"/>
              <a:t>Finally, with the availability of very low storage and compute costs in the cloud, users can load, transform, visualize, study and model data in the cloud, but actually run the model computations on on-premises systems.</a:t>
            </a:r>
          </a:p>
          <a:p>
            <a:pPr marL="177845" indent="-177845" defTabSz="982240">
              <a:spcAft>
                <a:spcPts val="358"/>
              </a:spcAft>
              <a:buFont typeface="Arial" panose="020B0604020202020204" pitchFamily="34" charset="0"/>
              <a:buChar char="•"/>
              <a:defRPr/>
            </a:pPr>
            <a:r>
              <a:rPr lang="en-US" dirty="0"/>
              <a:t>Perhaps more importantly, however, portability across systems protects organizations investments in R-based data science.</a:t>
            </a:r>
          </a:p>
          <a:p>
            <a:pPr marL="403211" lvl="1" indent="-177845" defTabSz="982240">
              <a:spcAft>
                <a:spcPts val="358"/>
              </a:spcAft>
              <a:defRPr/>
            </a:pPr>
            <a:r>
              <a:rPr lang="en-US" dirty="0"/>
              <a:t>The best </a:t>
            </a:r>
            <a:r>
              <a:rPr lang="en-US" dirty="0" err="1"/>
              <a:t>best</a:t>
            </a:r>
            <a:r>
              <a:rPr lang="en-US" dirty="0"/>
              <a:t> big data storage and compute platform for today may not be the best choice tomorrow.  </a:t>
            </a:r>
          </a:p>
          <a:p>
            <a:pPr marL="403211" lvl="1" indent="-177845" defTabSz="982240">
              <a:spcAft>
                <a:spcPts val="358"/>
              </a:spcAft>
              <a:defRPr/>
            </a:pPr>
            <a:r>
              <a:rPr lang="en-US" dirty="0"/>
              <a:t>Compatibility across systems brings the possibility to avoid disruptive recoding efforts when such changes occur.</a:t>
            </a:r>
          </a:p>
          <a:p>
            <a:endParaRPr lang="en-US" dirty="0"/>
          </a:p>
          <a:p>
            <a:r>
              <a:rPr lang="en-US" b="1" dirty="0"/>
              <a:t>Notes</a:t>
            </a:r>
          </a:p>
          <a:p>
            <a:pPr marL="177845" indent="-177845">
              <a:buFont typeface="Arial" panose="020B0604020202020204" pitchFamily="34" charset="0"/>
              <a:buChar char="•"/>
            </a:pPr>
            <a:r>
              <a:rPr lang="en-US" dirty="0"/>
              <a:t>Two ways to underscore this point are to describe the range of compatibility available with other vendor’s R versions.  Oracle R, because it works only with algorithms running on Oracle Database, is not portable.  The same is true for R implementations from Teradata, HP Vertica, SAP and others.  They are in essence platform specific.</a:t>
            </a:r>
          </a:p>
          <a:p>
            <a:pPr marL="177845" indent="-177845">
              <a:buFont typeface="Arial" panose="020B0604020202020204" pitchFamily="34" charset="0"/>
              <a:buChar char="•"/>
            </a:pPr>
            <a:r>
              <a:rPr lang="en-US" dirty="0"/>
              <a:t>Another way to describe the problem is with a fictitious story:  Imagine a CIO who has to tell his data science team “we’re changing </a:t>
            </a:r>
            <a:r>
              <a:rPr lang="en-US" dirty="0" err="1"/>
              <a:t>platfomrs</a:t>
            </a:r>
            <a:r>
              <a:rPr lang="en-US" dirty="0"/>
              <a:t>, and therefore, you need to change all your programs and scripts to work with the </a:t>
            </a:r>
            <a:r>
              <a:rPr lang="en-US"/>
              <a:t>new platform”.</a:t>
            </a:r>
            <a:endParaRPr lang="en-US" dirty="0"/>
          </a:p>
          <a:p>
            <a:pPr marL="177845" indent="-177845">
              <a:buFont typeface="Arial" panose="020B0604020202020204" pitchFamily="34" charset="0"/>
              <a:buChar char="•"/>
            </a:pPr>
            <a:r>
              <a:rPr lang="en-US" b="1" dirty="0"/>
              <a:t> </a:t>
            </a:r>
          </a:p>
          <a:p>
            <a:pPr marL="177845" indent="-177845">
              <a:buFont typeface="Arial" panose="020B0604020202020204" pitchFamily="34" charset="0"/>
              <a:buChar char="•"/>
            </a:pPr>
            <a:r>
              <a:rPr lang="en-US" b="1" dirty="0"/>
              <a:t> </a:t>
            </a:r>
          </a:p>
          <a:p>
            <a:pPr eaLnBrk="1" hangingPunct="1">
              <a:spcBef>
                <a:spcPct val="0"/>
              </a:spcBef>
            </a:pPr>
            <a:endParaRPr lang="en-US" dirty="0">
              <a:latin typeface="Calibri" charset="0"/>
            </a:endParaRPr>
          </a:p>
        </p:txBody>
      </p:sp>
      <p:sp>
        <p:nvSpPr>
          <p:cNvPr id="604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500">
                <a:solidFill>
                  <a:schemeClr val="tx1"/>
                </a:solidFill>
                <a:latin typeface="Arial" charset="0"/>
                <a:ea typeface="ＭＳ Ｐゴシック" charset="0"/>
                <a:cs typeface="ＭＳ Ｐゴシック" charset="0"/>
              </a:defRPr>
            </a:lvl1pPr>
            <a:lvl2pPr marL="770662" indent="-296408" eaLnBrk="0" hangingPunct="0">
              <a:defRPr sz="2500">
                <a:solidFill>
                  <a:schemeClr val="tx1"/>
                </a:solidFill>
                <a:latin typeface="Arial" charset="0"/>
                <a:ea typeface="ＭＳ Ｐゴシック" charset="0"/>
              </a:defRPr>
            </a:lvl2pPr>
            <a:lvl3pPr marL="1185634" indent="-237127" eaLnBrk="0" hangingPunct="0">
              <a:defRPr sz="2500">
                <a:solidFill>
                  <a:schemeClr val="tx1"/>
                </a:solidFill>
                <a:latin typeface="Arial" charset="0"/>
                <a:ea typeface="ＭＳ Ｐゴシック" charset="0"/>
              </a:defRPr>
            </a:lvl3pPr>
            <a:lvl4pPr marL="1659887" indent="-237127" eaLnBrk="0" hangingPunct="0">
              <a:defRPr sz="2500">
                <a:solidFill>
                  <a:schemeClr val="tx1"/>
                </a:solidFill>
                <a:latin typeface="Arial" charset="0"/>
                <a:ea typeface="ＭＳ Ｐゴシック" charset="0"/>
              </a:defRPr>
            </a:lvl4pPr>
            <a:lvl5pPr marL="2134141" indent="-237127" eaLnBrk="0" hangingPunct="0">
              <a:defRPr sz="2500">
                <a:solidFill>
                  <a:schemeClr val="tx1"/>
                </a:solidFill>
                <a:latin typeface="Arial" charset="0"/>
                <a:ea typeface="ＭＳ Ｐゴシック" charset="0"/>
              </a:defRPr>
            </a:lvl5pPr>
            <a:lvl6pPr marL="2608395" indent="-237127" eaLnBrk="0" fontAlgn="base" hangingPunct="0">
              <a:spcBef>
                <a:spcPct val="0"/>
              </a:spcBef>
              <a:spcAft>
                <a:spcPct val="0"/>
              </a:spcAft>
              <a:defRPr sz="2500">
                <a:solidFill>
                  <a:schemeClr val="tx1"/>
                </a:solidFill>
                <a:latin typeface="Arial" charset="0"/>
                <a:ea typeface="ＭＳ Ｐゴシック" charset="0"/>
              </a:defRPr>
            </a:lvl6pPr>
            <a:lvl7pPr marL="3082648" indent="-237127" eaLnBrk="0" fontAlgn="base" hangingPunct="0">
              <a:spcBef>
                <a:spcPct val="0"/>
              </a:spcBef>
              <a:spcAft>
                <a:spcPct val="0"/>
              </a:spcAft>
              <a:defRPr sz="2500">
                <a:solidFill>
                  <a:schemeClr val="tx1"/>
                </a:solidFill>
                <a:latin typeface="Arial" charset="0"/>
                <a:ea typeface="ＭＳ Ｐゴシック" charset="0"/>
              </a:defRPr>
            </a:lvl7pPr>
            <a:lvl8pPr marL="3556902" indent="-237127" eaLnBrk="0" fontAlgn="base" hangingPunct="0">
              <a:spcBef>
                <a:spcPct val="0"/>
              </a:spcBef>
              <a:spcAft>
                <a:spcPct val="0"/>
              </a:spcAft>
              <a:defRPr sz="2500">
                <a:solidFill>
                  <a:schemeClr val="tx1"/>
                </a:solidFill>
                <a:latin typeface="Arial" charset="0"/>
                <a:ea typeface="ＭＳ Ｐゴシック" charset="0"/>
              </a:defRPr>
            </a:lvl8pPr>
            <a:lvl9pPr marL="4031155" indent="-237127" eaLnBrk="0" fontAlgn="base" hangingPunct="0">
              <a:spcBef>
                <a:spcPct val="0"/>
              </a:spcBef>
              <a:spcAft>
                <a:spcPct val="0"/>
              </a:spcAft>
              <a:defRPr sz="2500">
                <a:solidFill>
                  <a:schemeClr val="tx1"/>
                </a:solidFill>
                <a:latin typeface="Arial" charset="0"/>
                <a:ea typeface="ＭＳ Ｐゴシック" charset="0"/>
              </a:defRPr>
            </a:lvl9pPr>
          </a:lstStyle>
          <a:p>
            <a:pPr eaLnBrk="1" fontAlgn="base" hangingPunct="1">
              <a:spcBef>
                <a:spcPct val="0"/>
              </a:spcBef>
              <a:spcAft>
                <a:spcPct val="0"/>
              </a:spcAft>
            </a:pPr>
            <a:fld id="{B0957747-978F-4142-991A-1219862459BD}" type="slidenum">
              <a:rPr lang="en-US" sz="1200">
                <a:latin typeface="Calibri" charset="0"/>
              </a:rPr>
              <a:pPr eaLnBrk="1" fontAlgn="base" hangingPunct="1">
                <a:spcBef>
                  <a:spcPct val="0"/>
                </a:spcBef>
                <a:spcAft>
                  <a:spcPct val="0"/>
                </a:spcAft>
              </a:pPr>
              <a:t>16</a:t>
            </a:fld>
            <a:endParaRPr lang="en-US" sz="1200">
              <a:latin typeface="Calibri" charset="0"/>
            </a:endParaRPr>
          </a:p>
        </p:txBody>
      </p:sp>
    </p:spTree>
    <p:extLst>
      <p:ext uri="{BB962C8B-B14F-4D97-AF65-F5344CB8AC3E}">
        <p14:creationId xmlns:p14="http://schemas.microsoft.com/office/powerpoint/2010/main" val="1909559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0420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53472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63074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02736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626139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5158634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628045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22</a:t>
            </a:fld>
            <a:endParaRPr lang="en-US" dirty="0"/>
          </a:p>
        </p:txBody>
      </p:sp>
    </p:spTree>
    <p:extLst>
      <p:ext uri="{BB962C8B-B14F-4D97-AF65-F5344CB8AC3E}">
        <p14:creationId xmlns:p14="http://schemas.microsoft.com/office/powerpoint/2010/main" val="249025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58329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227139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436375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386724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marL="237127" indent="-237127">
              <a:buFont typeface="+mj-lt"/>
              <a:buAutoNum type="arabicPeriod"/>
            </a:pPr>
            <a:r>
              <a:rPr lang="en-US" dirty="0"/>
              <a:t>See ?</a:t>
            </a:r>
            <a:r>
              <a:rPr lang="en-US" dirty="0" err="1"/>
              <a:t>rxFormula</a:t>
            </a:r>
            <a:r>
              <a:rPr lang="en-US" dirty="0"/>
              <a:t> for more</a:t>
            </a:r>
            <a:r>
              <a:rPr lang="en-US" baseline="0" dirty="0"/>
              <a:t> details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928893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850501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190775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marL="237127" indent="-237127">
              <a:buFont typeface="+mj-lt"/>
              <a:buAutoNum type="arabicPeriod"/>
            </a:pPr>
            <a:r>
              <a:rPr lang="en-US" dirty="0"/>
              <a:t>Guide to writing your own algorithm</a:t>
            </a:r>
            <a:r>
              <a:rPr lang="en-US" baseline="0" dirty="0"/>
              <a:t> with MRS infrastructure: http://packages.revolutionanalytics.com/doc/8.0.0/win/RevoPemaR_Getting_Started.pdf </a:t>
            </a:r>
          </a:p>
          <a:p>
            <a:pPr marL="237127" indent="-237127">
              <a:buFont typeface="+mj-lt"/>
              <a:buAutoNum type="arabicPeriod"/>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535803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ea typeface="MS PGothic" panose="020B0600070205080204" pitchFamily="34" charset="-128"/>
                <a:cs typeface="ＭＳ Ｐゴシック" charset="0"/>
              </a:rPr>
              <a:t>Introduce the popularity of the R language vs. other analytics languages.</a:t>
            </a:r>
          </a:p>
          <a:p>
            <a:pPr defTabSz="982240" eaLnBrk="0" fontAlgn="base" hangingPunct="0">
              <a:lnSpc>
                <a:spcPct val="100000"/>
              </a:lnSpc>
              <a:spcBef>
                <a:spcPct val="30000"/>
              </a:spcBef>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a:buFont typeface="Arial" panose="020B0604020202020204" pitchFamily="34" charset="0"/>
              <a:buChar char="•"/>
            </a:pPr>
            <a:r>
              <a:rPr lang="en-US" dirty="0"/>
              <a:t>R is</a:t>
            </a:r>
            <a:r>
              <a:rPr lang="en-US" baseline="0" dirty="0"/>
              <a:t> enjoying an unstoppable wave of popularity</a:t>
            </a:r>
          </a:p>
          <a:p>
            <a:pPr marL="177845" indent="-177845">
              <a:buFont typeface="Arial" panose="020B0604020202020204" pitchFamily="34" charset="0"/>
              <a:buChar char="•"/>
            </a:pPr>
            <a:r>
              <a:rPr lang="en-US" baseline="0" dirty="0"/>
              <a:t>In 2015, it moved from the #9 most frequently used language to #6.</a:t>
            </a:r>
          </a:p>
          <a:p>
            <a:pPr marL="177845" indent="-177845">
              <a:buFont typeface="Arial" panose="020B0604020202020204" pitchFamily="34" charset="0"/>
              <a:buChar char="•"/>
            </a:pPr>
            <a:r>
              <a:rPr lang="en-US" baseline="0" dirty="0"/>
              <a:t>Only general purpose languages are more frequently used than R.</a:t>
            </a:r>
          </a:p>
          <a:p>
            <a:pPr marL="177845" indent="-177845">
              <a:buFont typeface="Arial" panose="020B0604020202020204" pitchFamily="34" charset="0"/>
              <a:buChar char="•"/>
            </a:pPr>
            <a:endParaRPr lang="en-US" baseline="0" dirty="0"/>
          </a:p>
          <a:p>
            <a:r>
              <a:rPr lang="en-US" b="1" baseline="0"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p:txBody>
      </p:sp>
      <p:sp>
        <p:nvSpPr>
          <p:cNvPr id="4" name="Slide Number Placeholder 3"/>
          <p:cNvSpPr>
            <a:spLocks noGrp="1"/>
          </p:cNvSpPr>
          <p:nvPr>
            <p:ph type="sldNum" sz="quarter" idx="10"/>
          </p:nvPr>
        </p:nvSpPr>
        <p:spPr/>
        <p:txBody>
          <a:bodyPr/>
          <a:lstStyle/>
          <a:p>
            <a:fld id="{F90B58A7-4721-4E96-841F-E2F566DBA112}" type="slidenum">
              <a:rPr lang="en-US" smtClean="0"/>
              <a:t>4</a:t>
            </a:fld>
            <a:endParaRPr lang="en-US" dirty="0"/>
          </a:p>
        </p:txBody>
      </p:sp>
    </p:spTree>
    <p:extLst>
      <p:ext uri="{BB962C8B-B14F-4D97-AF65-F5344CB8AC3E}">
        <p14:creationId xmlns:p14="http://schemas.microsoft.com/office/powerpoint/2010/main" val="4073295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marL="237127" indent="-237127">
              <a:buFont typeface="+mj-lt"/>
              <a:buAutoNum type="arabicPeriod"/>
            </a:pPr>
            <a:r>
              <a:rPr lang="en-US" dirty="0"/>
              <a:t>Guide to writing your own algorithm</a:t>
            </a:r>
            <a:r>
              <a:rPr lang="en-US" baseline="0" dirty="0"/>
              <a:t> with MRS infrastructure: http://packages.revolutionanalytics.com/doc/8.0.0/win/RevoPemaR_Getting_Started.pdf </a:t>
            </a:r>
          </a:p>
          <a:p>
            <a:pPr marL="237127" indent="-237127">
              <a:buFont typeface="+mj-lt"/>
              <a:buAutoNum type="arabicPeriod"/>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145650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marL="237127" indent="-237127">
              <a:buFont typeface="+mj-lt"/>
              <a:buAutoNum type="arabicPeriod"/>
            </a:pPr>
            <a:r>
              <a:rPr lang="en-US" dirty="0"/>
              <a:t>See ?</a:t>
            </a:r>
            <a:r>
              <a:rPr lang="en-US" dirty="0" err="1"/>
              <a:t>rxFormula</a:t>
            </a:r>
            <a:r>
              <a:rPr lang="en-US" dirty="0"/>
              <a:t> for more</a:t>
            </a:r>
            <a:r>
              <a:rPr lang="en-US" baseline="0" dirty="0"/>
              <a:t> details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990971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marL="237127" indent="-237127">
              <a:buFont typeface="+mj-lt"/>
              <a:buAutoNum type="arabicPeriod"/>
            </a:pPr>
            <a:r>
              <a:rPr lang="en-US" dirty="0"/>
              <a:t>See ?</a:t>
            </a:r>
            <a:r>
              <a:rPr lang="en-US" dirty="0" err="1"/>
              <a:t>rxFormula</a:t>
            </a:r>
            <a:r>
              <a:rPr lang="en-US" dirty="0"/>
              <a:t> for more</a:t>
            </a:r>
            <a:r>
              <a:rPr lang="en-US" baseline="0" dirty="0"/>
              <a:t> details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487332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marL="237127" indent="-237127">
              <a:buFont typeface="+mj-lt"/>
              <a:buAutoNum type="arabicPeriod"/>
            </a:pPr>
            <a:r>
              <a:rPr lang="en-US" dirty="0"/>
              <a:t>Guide to writing your own algorithm</a:t>
            </a:r>
            <a:r>
              <a:rPr lang="en-US" baseline="0" dirty="0"/>
              <a:t> with MRS infrastructure: http://packages.revolutionanalytics.com/doc/8.0.0/win/RevoPemaR_Getting_Started.pdf </a:t>
            </a:r>
          </a:p>
          <a:p>
            <a:pPr marL="237127" indent="-237127">
              <a:buFont typeface="+mj-lt"/>
              <a:buAutoNum type="arabicPeriod"/>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094244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dirty="0"/>
              <a:t>Subtract</a:t>
            </a:r>
            <a:r>
              <a:rPr lang="en-US" baseline="0" dirty="0"/>
              <a:t> from original values to calculate residuals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9577206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dirty="0"/>
              <a:t>Subtract</a:t>
            </a:r>
            <a:r>
              <a:rPr lang="en-US" baseline="0" dirty="0"/>
              <a:t> from original values to calculate residuals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4189134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marL="237127" indent="-237127">
              <a:buFont typeface="+mj-lt"/>
              <a:buAutoNum type="arabicPeriod"/>
            </a:pPr>
            <a:r>
              <a:rPr lang="en-US" dirty="0"/>
              <a:t>Guide to writing your own algorithm</a:t>
            </a:r>
            <a:r>
              <a:rPr lang="en-US" baseline="0" dirty="0"/>
              <a:t> with MRS infrastructure: http://packages.revolutionanalytics.com/doc/8.0.0/win/RevoPemaR_Getting_Started.pdf </a:t>
            </a:r>
          </a:p>
          <a:p>
            <a:pPr marL="237127" indent="-237127">
              <a:buFont typeface="+mj-lt"/>
              <a:buAutoNum type="arabicPeriod"/>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832861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7533">
              <a:spcAft>
                <a:spcPts val="353"/>
              </a:spcAft>
            </a:pPr>
            <a:r>
              <a:rPr lang="en-US" dirty="0">
                <a:solidFill>
                  <a:srgbClr val="505050">
                    <a:lumMod val="60000"/>
                    <a:lumOff val="40000"/>
                  </a:srgbClr>
                </a:solidFill>
                <a:latin typeface="Segoe UI"/>
              </a:rPr>
              <a:t>CRAN Task View by Barry </a:t>
            </a:r>
            <a:r>
              <a:rPr lang="en-US" dirty="0" err="1">
                <a:solidFill>
                  <a:srgbClr val="505050">
                    <a:lumMod val="60000"/>
                    <a:lumOff val="40000"/>
                  </a:srgbClr>
                </a:solidFill>
                <a:latin typeface="Segoe UI"/>
              </a:rPr>
              <a:t>Rowlingson</a:t>
            </a:r>
            <a:r>
              <a:rPr lang="en-US" dirty="0">
                <a:solidFill>
                  <a:srgbClr val="505050">
                    <a:lumMod val="60000"/>
                    <a:lumOff val="40000"/>
                  </a:srgbClr>
                </a:solidFill>
                <a:latin typeface="Segoe UI"/>
              </a:rPr>
              <a:t>: </a:t>
            </a:r>
            <a:r>
              <a:rPr lang="en-US" dirty="0">
                <a:solidFill>
                  <a:srgbClr val="505050">
                    <a:lumMod val="60000"/>
                    <a:lumOff val="40000"/>
                  </a:srgbClr>
                </a:solidFill>
                <a:latin typeface="Segoe UI"/>
                <a:hlinkClick r:id="rId3"/>
              </a:rPr>
              <a:t>http://www.maths.lancs.ac.uk/~rowlings/R/TaskViews/</a:t>
            </a:r>
          </a:p>
          <a:p>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5</a:t>
            </a:fld>
            <a:endParaRPr lang="en-US" dirty="0"/>
          </a:p>
        </p:txBody>
      </p:sp>
    </p:spTree>
    <p:extLst>
      <p:ext uri="{BB962C8B-B14F-4D97-AF65-F5344CB8AC3E}">
        <p14:creationId xmlns:p14="http://schemas.microsoft.com/office/powerpoint/2010/main" val="783868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12/20/2016 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066891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12/20/2016 2:29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7</a:t>
            </a:fld>
            <a:endParaRPr lang="en-US" dirty="0">
              <a:solidFill>
                <a:prstClr val="black"/>
              </a:solidFill>
            </a:endParaRPr>
          </a:p>
        </p:txBody>
      </p:sp>
    </p:spTree>
    <p:extLst>
      <p:ext uri="{BB962C8B-B14F-4D97-AF65-F5344CB8AC3E}">
        <p14:creationId xmlns:p14="http://schemas.microsoft.com/office/powerpoint/2010/main" val="2602452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218366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014925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10</a:t>
            </a:fld>
            <a:endParaRPr lang="en-US" dirty="0"/>
          </a:p>
        </p:txBody>
      </p:sp>
    </p:spTree>
    <p:extLst>
      <p:ext uri="{BB962C8B-B14F-4D97-AF65-F5344CB8AC3E}">
        <p14:creationId xmlns:p14="http://schemas.microsoft.com/office/powerpoint/2010/main" val="14835563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37" y="-635"/>
            <a:ext cx="12435840" cy="6995160"/>
          </a:xfrm>
          <a:prstGeom prst="rect">
            <a:avLst/>
          </a:prstGeom>
        </p:spPr>
      </p:pic>
      <p:sp>
        <p:nvSpPr>
          <p:cNvPr id="2" name="Rectangle 1"/>
          <p:cNvSpPr/>
          <p:nvPr userDrawn="1"/>
        </p:nvSpPr>
        <p:spPr bwMode="auto">
          <a:xfrm>
            <a:off x="5757799" y="2145701"/>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1"/>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4"/>
            <a:ext cx="1686560" cy="363259"/>
          </a:xfrm>
          <a:prstGeom prst="rect">
            <a:avLst/>
          </a:prstGeom>
        </p:spPr>
      </p:pic>
    </p:spTree>
    <p:extLst>
      <p:ext uri="{BB962C8B-B14F-4D97-AF65-F5344CB8AC3E}">
        <p14:creationId xmlns:p14="http://schemas.microsoft.com/office/powerpoint/2010/main" val="121395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5"/>
            <a:ext cx="10058400"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97" y="6164264"/>
            <a:ext cx="1686560" cy="363259"/>
          </a:xfrm>
          <a:prstGeom prst="rect">
            <a:avLst/>
          </a:prstGeom>
        </p:spPr>
      </p:pic>
    </p:spTree>
    <p:extLst>
      <p:ext uri="{BB962C8B-B14F-4D97-AF65-F5344CB8AC3E}">
        <p14:creationId xmlns:p14="http://schemas.microsoft.com/office/powerpoint/2010/main" val="6435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2"/>
            <a:ext cx="3278492" cy="704445"/>
          </a:xfrm>
          <a:prstGeom prst="rect">
            <a:avLst/>
          </a:prstGeom>
        </p:spPr>
      </p:pic>
    </p:spTree>
    <p:extLst>
      <p:ext uri="{BB962C8B-B14F-4D97-AF65-F5344CB8AC3E}">
        <p14:creationId xmlns:p14="http://schemas.microsoft.com/office/powerpoint/2010/main" val="13541865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7"/>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4761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1"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199" y="6149342"/>
            <a:ext cx="1707456" cy="365760"/>
          </a:xfrm>
          <a:prstGeom prst="rect">
            <a:avLst/>
          </a:prstGeom>
        </p:spPr>
      </p:pic>
      <p:sp>
        <p:nvSpPr>
          <p:cNvPr id="8" name="Rectangle 7"/>
          <p:cNvSpPr/>
          <p:nvPr userDrawn="1"/>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2"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401" spc="-101"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1"/>
            <a:ext cx="10058400"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7"/>
            <a:ext cx="5486399" cy="2013500"/>
          </a:xfrm>
        </p:spPr>
        <p:txBody>
          <a:bodyPr>
            <a:spAutoFit/>
          </a:bodyPr>
          <a:lstStyle>
            <a:lvl1pPr>
              <a:defRPr sz="660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7"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2"/>
                    </a:gs>
                    <a:gs pos="99000">
                      <a:schemeClr val="tx2"/>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161606587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173892580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741778"/>
            <a:ext cx="6477854" cy="1868204"/>
          </a:xfrm>
        </p:spPr>
        <p:txBody>
          <a:bodyPr/>
          <a:lstStyle>
            <a:lvl1pPr marL="0" indent="0">
              <a:spcBef>
                <a:spcPts val="1801"/>
              </a:spcBef>
              <a:buNone/>
              <a:defRPr sz="3600">
                <a:solidFill>
                  <a:schemeClr val="accent1"/>
                </a:solidFill>
              </a:defRPr>
            </a:lvl1pPr>
            <a:lvl2pPr marL="0" indent="0">
              <a:buFontTx/>
              <a:buNone/>
              <a:defRPr sz="2001"/>
            </a:lvl2pPr>
            <a:lvl3pPr marL="228638" indent="0">
              <a:buNone/>
              <a:defRPr sz="1801"/>
            </a:lvl3pPr>
            <a:lvl4pPr marL="457274" indent="0">
              <a:buNone/>
              <a:defRPr sz="1599"/>
            </a:lvl4pPr>
            <a:lvl5pPr marL="685912" indent="0">
              <a:buNone/>
              <a:defRPr sz="15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106776663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image" Target="../media/image1.png"/><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72" r:id="rId1"/>
    <p:sldLayoutId id="2147484273" r:id="rId2"/>
    <p:sldLayoutId id="2147484167" r:id="rId3"/>
    <p:sldLayoutId id="2147484087" r:id="rId4"/>
    <p:sldLayoutId id="2147484098" r:id="rId5"/>
    <p:sldLayoutId id="2147484107" r:id="rId6"/>
    <p:sldLayoutId id="2147484086" r:id="rId7"/>
    <p:sldLayoutId id="2147484099" r:id="rId8"/>
    <p:sldLayoutId id="2147484100" r:id="rId9"/>
    <p:sldLayoutId id="2147484106" r:id="rId10"/>
    <p:sldLayoutId id="2147484089" r:id="rId11"/>
    <p:sldLayoutId id="2147484092" r:id="rId12"/>
    <p:sldLayoutId id="2147484105" r:id="rId13"/>
    <p:sldLayoutId id="2147484182" r:id="rId14"/>
    <p:sldLayoutId id="2147484130" r:id="rId15"/>
    <p:sldLayoutId id="2147484101" r:id="rId16"/>
    <p:sldLayoutId id="2147484102" r:id="rId17"/>
    <p:sldLayoutId id="2147484093" r:id="rId18"/>
    <p:sldLayoutId id="2147484127" r:id="rId19"/>
    <p:sldLayoutId id="2147484128" r:id="rId20"/>
    <p:sldLayoutId id="2147484129" r:id="rId21"/>
    <p:sldLayoutId id="2147484094" r:id="rId22"/>
    <p:sldLayoutId id="2147484267" r:id="rId23"/>
    <p:sldLayoutId id="2147484096" r:id="rId24"/>
  </p:sldLayoutIdLst>
  <p:transition>
    <p:fade/>
  </p:transition>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8" r:id="rId20"/>
    <p:sldLayoutId id="2147484263" r:id="rId21"/>
    <p:sldLayoutId id="2147484274" r:id="rId22"/>
    <p:sldLayoutId id="2147484275" r:id="rId23"/>
  </p:sldLayoutIdLst>
  <p:transition>
    <p:fade/>
  </p:transition>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31.xml"/><Relationship Id="rId7" Type="http://schemas.openxmlformats.org/officeDocument/2006/relationships/image" Target="../media/image19.png"/><Relationship Id="rId2" Type="http://schemas.openxmlformats.org/officeDocument/2006/relationships/tags" Target="../tags/tag1.xml"/><Relationship Id="rId1" Type="http://schemas.openxmlformats.org/officeDocument/2006/relationships/customXml" Target="../../customXml/item6.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notesSlide" Target="../notesSlides/notesSlide19.xml"/><Relationship Id="rId9"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video" Target="NULL" TargetMode="External"/><Relationship Id="rId7" Type="http://schemas.openxmlformats.org/officeDocument/2006/relationships/slideLayout" Target="../slideLayouts/slideLayout31.xml"/><Relationship Id="rId2" Type="http://schemas.openxmlformats.org/officeDocument/2006/relationships/tags" Target="../tags/tag2.xml"/><Relationship Id="rId1" Type="http://schemas.openxmlformats.org/officeDocument/2006/relationships/customXml" Target="../../customXml/item3.xml"/><Relationship Id="rId6" Type="http://schemas.microsoft.com/office/2007/relationships/media" Target="../media/media1.mp4"/><Relationship Id="rId5" Type="http://schemas.openxmlformats.org/officeDocument/2006/relationships/tags" Target="../tags/tag3.xml"/><Relationship Id="rId10" Type="http://schemas.openxmlformats.org/officeDocument/2006/relationships/image" Target="../media/image24.png"/><Relationship Id="rId4" Type="http://schemas.openxmlformats.org/officeDocument/2006/relationships/customXml" Target="../../customXml/item1.xml"/><Relationship Id="rId9"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2.png"/><Relationship Id="rId2" Type="http://schemas.openxmlformats.org/officeDocument/2006/relationships/slideLayout" Target="../slideLayouts/slideLayout31.xml"/><Relationship Id="rId1" Type="http://schemas.openxmlformats.org/officeDocument/2006/relationships/customXml" Target="../../customXml/item7.xml"/><Relationship Id="rId6" Type="http://schemas.openxmlformats.org/officeDocument/2006/relationships/hyperlink" Target="http://blog.revolutionanalytics.com/2013/10/r-usage-skyrocketing-rexer-poll.html"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notesSlide" Target="../notesSlides/notesSlide4.xml"/><Relationship Id="rId1" Type="http://schemas.openxmlformats.org/officeDocument/2006/relationships/slideLayout" Target="../slideLayouts/slideLayout46.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Microsoft R Server</a:t>
            </a:r>
            <a:br>
              <a:rPr lang="en-US" sz="4800" dirty="0"/>
            </a:br>
            <a:r>
              <a:rPr lang="en-US" sz="4800" dirty="0">
                <a:solidFill>
                  <a:srgbClr val="FFCC00"/>
                </a:solidFill>
              </a:rPr>
              <a:t>Overview</a:t>
            </a:r>
          </a:p>
        </p:txBody>
      </p:sp>
      <p:sp>
        <p:nvSpPr>
          <p:cNvPr id="3" name="Text Placeholder 2"/>
          <p:cNvSpPr>
            <a:spLocks noGrp="1"/>
          </p:cNvSpPr>
          <p:nvPr>
            <p:ph type="body" sz="quarter" idx="14"/>
          </p:nvPr>
        </p:nvSpPr>
        <p:spPr/>
        <p:txBody>
          <a:bodyPr/>
          <a:lstStyle/>
          <a:p>
            <a:pPr lvl="0"/>
            <a:r>
              <a:rPr lang="en-US" dirty="0"/>
              <a:t>Data Science and Machine Learning Education Team</a:t>
            </a:r>
          </a:p>
        </p:txBody>
      </p:sp>
    </p:spTree>
    <p:extLst>
      <p:ext uri="{BB962C8B-B14F-4D97-AF65-F5344CB8AC3E}">
        <p14:creationId xmlns:p14="http://schemas.microsoft.com/office/powerpoint/2010/main" val="12000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5483" y="384177"/>
            <a:ext cx="11887877" cy="91757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spc="-102" dirty="0">
                <a:solidFill>
                  <a:schemeClr val="tx1"/>
                </a:solidFill>
                <a:ea typeface="ＭＳ Ｐゴシック" charset="0"/>
              </a:rPr>
              <a:t>R from Microsoft brings</a:t>
            </a:r>
          </a:p>
        </p:txBody>
      </p:sp>
      <p:grpSp>
        <p:nvGrpSpPr>
          <p:cNvPr id="6" name="Group 5"/>
          <p:cNvGrpSpPr/>
          <p:nvPr/>
        </p:nvGrpSpPr>
        <p:grpSpPr>
          <a:xfrm>
            <a:off x="1181608" y="2314410"/>
            <a:ext cx="1315869" cy="166039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83"/>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91440" tIns="45720" rIns="91440" bIns="45720" numCol="1" anchor="t" anchorCtr="0" compatLnSpc="1">
                <a:prstTxWarp prst="textNoShape">
                  <a:avLst/>
                </a:prstTxWarp>
              </a:bodyPr>
              <a:lstStyle/>
              <a:p>
                <a:endParaRPr lang="en-US" sz="1483"/>
              </a:p>
            </p:txBody>
          </p:sp>
        </p:grpSp>
      </p:grpSp>
      <p:grpSp>
        <p:nvGrpSpPr>
          <p:cNvPr id="141" name="Group 4"/>
          <p:cNvGrpSpPr>
            <a:grpSpLocks noChangeAspect="1"/>
          </p:cNvGrpSpPr>
          <p:nvPr/>
        </p:nvGrpSpPr>
        <p:grpSpPr bwMode="auto">
          <a:xfrm>
            <a:off x="6595909" y="2502672"/>
            <a:ext cx="1910394" cy="130479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grpSp>
      <p:sp>
        <p:nvSpPr>
          <p:cNvPr id="81" name="Oval 80"/>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0" name="Oval 89"/>
          <p:cNvSpPr>
            <a:spLocks noChangeAspect="1"/>
          </p:cNvSpPr>
          <p:nvPr/>
        </p:nvSpPr>
        <p:spPr bwMode="auto">
          <a:xfrm>
            <a:off x="9178754"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6" name="Oval 95"/>
          <p:cNvSpPr>
            <a:spLocks noChangeAspect="1"/>
          </p:cNvSpPr>
          <p:nvPr/>
        </p:nvSpPr>
        <p:spPr bwMode="auto">
          <a:xfrm>
            <a:off x="6354259"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7" name="Oval 96"/>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6" name="Rectangle 105"/>
          <p:cNvSpPr/>
          <p:nvPr/>
        </p:nvSpPr>
        <p:spPr bwMode="auto">
          <a:xfrm>
            <a:off x="592497" y="4496693"/>
            <a:ext cx="2579909" cy="2069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239666" algn="ctr" defTabSz="932266">
              <a:lnSpc>
                <a:spcPct val="90000"/>
              </a:lnSpc>
            </a:pPr>
            <a:r>
              <a:rPr lang="en-US" sz="3600" dirty="0">
                <a:solidFill>
                  <a:schemeClr val="tx1"/>
                </a:solidFill>
                <a:latin typeface="Segoe UI Light"/>
                <a:ea typeface="Segoe UI" pitchFamily="34" charset="0"/>
                <a:cs typeface="Segoe UI" pitchFamily="34" charset="0"/>
              </a:rPr>
              <a:t>Peace of mind </a:t>
            </a:r>
          </a:p>
        </p:txBody>
      </p:sp>
      <p:sp>
        <p:nvSpPr>
          <p:cNvPr id="138" name="Rectangle 137"/>
          <p:cNvSpPr/>
          <p:nvPr/>
        </p:nvSpPr>
        <p:spPr bwMode="auto">
          <a:xfrm>
            <a:off x="3421755" y="4496693"/>
            <a:ext cx="2684899" cy="2069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239666" algn="ctr" defTabSz="932266">
              <a:lnSpc>
                <a:spcPct val="90000"/>
              </a:lnSpc>
            </a:pPr>
            <a:r>
              <a:rPr lang="en-US" sz="3600" dirty="0">
                <a:solidFill>
                  <a:schemeClr val="tx1"/>
                </a:solidFill>
                <a:latin typeface="Segoe UI Light"/>
                <a:ea typeface="Segoe UI" pitchFamily="34" charset="0"/>
                <a:cs typeface="Segoe UI" pitchFamily="34" charset="0"/>
              </a:rPr>
              <a:t>Efficiency</a:t>
            </a:r>
          </a:p>
        </p:txBody>
      </p:sp>
      <p:sp>
        <p:nvSpPr>
          <p:cNvPr id="140" name="Rectangle 139"/>
          <p:cNvSpPr/>
          <p:nvPr/>
        </p:nvSpPr>
        <p:spPr bwMode="auto">
          <a:xfrm>
            <a:off x="6361492" y="4496693"/>
            <a:ext cx="2454414" cy="2069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91440" bIns="146304" numCol="1" spcCol="0" rtlCol="0" fromWordArt="0" anchor="t" anchorCtr="0" forceAA="0" compatLnSpc="1">
            <a:prstTxWarp prst="textNoShape">
              <a:avLst/>
            </a:prstTxWarp>
            <a:noAutofit/>
          </a:bodyPr>
          <a:lstStyle/>
          <a:p>
            <a:pPr marL="239666" algn="ctr" defTabSz="932266">
              <a:lnSpc>
                <a:spcPct val="90000"/>
              </a:lnSpc>
            </a:pPr>
            <a:r>
              <a:rPr lang="en-US" sz="3600" dirty="0">
                <a:solidFill>
                  <a:schemeClr val="tx1"/>
                </a:solidFill>
                <a:latin typeface="Segoe UI Light"/>
                <a:ea typeface="Segoe UI" pitchFamily="34" charset="0"/>
                <a:cs typeface="Segoe UI" pitchFamily="34" charset="0"/>
              </a:rPr>
              <a:t>Speed and scalability</a:t>
            </a:r>
          </a:p>
        </p:txBody>
      </p:sp>
      <p:sp>
        <p:nvSpPr>
          <p:cNvPr id="184" name="Rectangle 183"/>
          <p:cNvSpPr/>
          <p:nvPr/>
        </p:nvSpPr>
        <p:spPr bwMode="auto">
          <a:xfrm>
            <a:off x="9217985" y="4495347"/>
            <a:ext cx="2390427" cy="20647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239666" algn="ctr" defTabSz="932266">
              <a:lnSpc>
                <a:spcPct val="90000"/>
              </a:lnSpc>
            </a:pPr>
            <a:r>
              <a:rPr lang="en-US" sz="3600" dirty="0">
                <a:solidFill>
                  <a:schemeClr val="tx1"/>
                </a:solidFill>
                <a:latin typeface="Segoe UI Light"/>
                <a:ea typeface="Segoe UI" pitchFamily="34" charset="0"/>
                <a:cs typeface="Segoe UI" pitchFamily="34" charset="0"/>
              </a:rPr>
              <a:t>Flexibility </a:t>
            </a:r>
            <a:br>
              <a:rPr lang="en-US" sz="3600" dirty="0">
                <a:solidFill>
                  <a:schemeClr val="tx1"/>
                </a:solidFill>
                <a:latin typeface="Segoe UI Light"/>
                <a:ea typeface="Segoe UI" pitchFamily="34" charset="0"/>
                <a:cs typeface="Segoe UI" pitchFamily="34" charset="0"/>
              </a:rPr>
            </a:br>
            <a:r>
              <a:rPr lang="en-US" sz="3600" dirty="0">
                <a:solidFill>
                  <a:schemeClr val="tx1"/>
                </a:solidFill>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462344" y="2224852"/>
            <a:ext cx="1005365" cy="1010107"/>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87" name="Freeform 8"/>
          <p:cNvSpPr>
            <a:spLocks noEditPoints="1"/>
          </p:cNvSpPr>
          <p:nvPr/>
        </p:nvSpPr>
        <p:spPr bwMode="auto">
          <a:xfrm rot="4923953">
            <a:off x="3927201" y="2779366"/>
            <a:ext cx="462372" cy="464744"/>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grpSp>
        <p:nvGrpSpPr>
          <p:cNvPr id="188" name="Group 187"/>
          <p:cNvGrpSpPr/>
          <p:nvPr/>
        </p:nvGrpSpPr>
        <p:grpSpPr>
          <a:xfrm rot="4923953">
            <a:off x="4182912" y="3297940"/>
            <a:ext cx="754023" cy="765642"/>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sz="1483"/>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9438715" y="2766893"/>
            <a:ext cx="1885438" cy="851729"/>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91440" tIns="45720" rIns="91440" bIns="45720" numCol="1" anchor="t" anchorCtr="0" compatLnSpc="1">
              <a:prstTxWarp prst="textNoShape">
                <a:avLst/>
              </a:prstTxWarp>
            </a:bodyPr>
            <a:lstStyle/>
            <a:p>
              <a:endParaRPr lang="en-US" sz="1483"/>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91440" tIns="45720" rIns="91440" bIns="45720" numCol="1" anchor="t" anchorCtr="0" compatLnSpc="1">
              <a:prstTxWarp prst="textNoShape">
                <a:avLst/>
              </a:prstTxWarp>
            </a:bodyPr>
            <a:lstStyle/>
            <a:p>
              <a:endParaRPr lang="en-US" sz="1483"/>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91440" tIns="45720" rIns="91440" bIns="45720" numCol="1" anchor="t" anchorCtr="0" compatLnSpc="1">
              <a:prstTxWarp prst="textNoShape">
                <a:avLst/>
              </a:prstTxWarp>
            </a:bodyPr>
            <a:lstStyle/>
            <a:p>
              <a:endParaRPr lang="en-US" sz="1483"/>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91440" tIns="45720" rIns="91440" bIns="45720" numCol="1" anchor="t" anchorCtr="0" compatLnSpc="1">
              <a:prstTxWarp prst="textNoShape">
                <a:avLst/>
              </a:prstTxWarp>
            </a:bodyPr>
            <a:lstStyle/>
            <a:p>
              <a:endParaRPr lang="en-US" sz="1483"/>
            </a:p>
          </p:txBody>
        </p:sp>
      </p:grpSp>
    </p:spTree>
    <p:extLst>
      <p:ext uri="{BB962C8B-B14F-4D97-AF65-F5344CB8AC3E}">
        <p14:creationId xmlns:p14="http://schemas.microsoft.com/office/powerpoint/2010/main" val="13879747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408169" y="1848934"/>
            <a:ext cx="5514072" cy="531812"/>
          </a:xfrm>
          <a:prstGeom prst="rect">
            <a:avLst/>
          </a:prstGeom>
        </p:spPr>
        <p:txBody>
          <a:bodyPr wrap="square">
            <a:spAutoFit/>
          </a:bodyPr>
          <a:lstStyle/>
          <a:p>
            <a:pPr algn="ctr"/>
            <a:r>
              <a:rPr lang="en-US" sz="2856" b="1" dirty="0">
                <a:gradFill>
                  <a:gsLst>
                    <a:gs pos="2917">
                      <a:schemeClr val="tx1"/>
                    </a:gs>
                    <a:gs pos="30000">
                      <a:schemeClr val="tx1"/>
                    </a:gs>
                  </a:gsLst>
                  <a:lin ang="5400000" scaled="0"/>
                </a:gradFill>
              </a:rPr>
              <a:t>Microsoft R portfolio</a:t>
            </a:r>
            <a:endParaRPr lang="en-US" sz="2856" dirty="0"/>
          </a:p>
        </p:txBody>
      </p:sp>
      <p:sp>
        <p:nvSpPr>
          <p:cNvPr id="52" name="Rectangle 51"/>
          <p:cNvSpPr/>
          <p:nvPr/>
        </p:nvSpPr>
        <p:spPr>
          <a:xfrm>
            <a:off x="7414473" y="4834191"/>
            <a:ext cx="1760097" cy="686470"/>
          </a:xfrm>
          <a:prstGeom prst="rect">
            <a:avLst/>
          </a:prstGeom>
        </p:spPr>
        <p:txBody>
          <a:bodyPr wrap="none">
            <a:spAutoFit/>
          </a:bodyPr>
          <a:lstStyle/>
          <a:p>
            <a:pPr>
              <a:lnSpc>
                <a:spcPct val="70000"/>
              </a:lnSpc>
              <a:spcAft>
                <a:spcPts val="612"/>
              </a:spcAft>
            </a:pPr>
            <a:r>
              <a:rPr lang="en-US" sz="2401" b="1" dirty="0"/>
              <a:t>SQL Server</a:t>
            </a:r>
          </a:p>
          <a:p>
            <a:pPr>
              <a:lnSpc>
                <a:spcPct val="70000"/>
              </a:lnSpc>
              <a:spcAft>
                <a:spcPts val="612"/>
              </a:spcAft>
            </a:pPr>
            <a:r>
              <a:rPr lang="en-US" sz="2401" dirty="0"/>
              <a:t>R Services</a:t>
            </a:r>
          </a:p>
        </p:txBody>
      </p:sp>
      <p:grpSp>
        <p:nvGrpSpPr>
          <p:cNvPr id="6" name="Group 5"/>
          <p:cNvGrpSpPr/>
          <p:nvPr/>
        </p:nvGrpSpPr>
        <p:grpSpPr>
          <a:xfrm>
            <a:off x="9538564" y="5578906"/>
            <a:ext cx="2309130" cy="915242"/>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183" fontAlgn="base">
                <a:lnSpc>
                  <a:spcPct val="90000"/>
                </a:lnSpc>
                <a:spcBef>
                  <a:spcPct val="0"/>
                </a:spcBef>
                <a:spcAft>
                  <a:spcPct val="0"/>
                </a:spcAft>
              </a:pPr>
              <a:r>
                <a:rPr lang="en-US" sz="2001"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183" fontAlgn="base">
                <a:lnSpc>
                  <a:spcPct val="90000"/>
                </a:lnSpc>
                <a:spcBef>
                  <a:spcPct val="0"/>
                </a:spcBef>
                <a:spcAft>
                  <a:spcPct val="0"/>
                </a:spcAft>
              </a:pPr>
              <a:r>
                <a:rPr lang="en-US" sz="2001"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183" fontAlgn="base">
                <a:lnSpc>
                  <a:spcPct val="90000"/>
                </a:lnSpc>
                <a:spcBef>
                  <a:spcPct val="0"/>
                </a:spcBef>
                <a:spcAft>
                  <a:spcPct val="0"/>
                </a:spcAft>
              </a:pPr>
              <a:r>
                <a:rPr lang="en-US" sz="2001"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119196" y="1640589"/>
            <a:ext cx="960130" cy="1112401"/>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3260" tIns="46630" rIns="93260" bIns="46630" numCol="1" anchor="t" anchorCtr="0" compatLnSpc="1">
              <a:prstTxWarp prst="textNoShape">
                <a:avLst/>
              </a:prstTxWarp>
            </a:bodyPr>
            <a:lstStyle/>
            <a:p>
              <a:pPr defTabSz="932528"/>
              <a:endParaRPr lang="en-US" sz="1734">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3260" tIns="46630" rIns="93260" bIns="46630" numCol="1" anchor="t" anchorCtr="0" compatLnSpc="1">
              <a:prstTxWarp prst="textNoShape">
                <a:avLst/>
              </a:prstTxWarp>
            </a:bodyPr>
            <a:lstStyle/>
            <a:p>
              <a:pPr defTabSz="932528"/>
              <a:endParaRPr lang="en-US" sz="1734">
                <a:solidFill>
                  <a:srgbClr val="000000"/>
                </a:solidFill>
              </a:endParaRPr>
            </a:p>
          </p:txBody>
        </p:sp>
      </p:grpSp>
      <p:sp>
        <p:nvSpPr>
          <p:cNvPr id="36" name="Rectangle 35"/>
          <p:cNvSpPr/>
          <p:nvPr/>
        </p:nvSpPr>
        <p:spPr bwMode="auto">
          <a:xfrm>
            <a:off x="7605219" y="5542986"/>
            <a:ext cx="1131548" cy="43545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183" fontAlgn="base">
              <a:lnSpc>
                <a:spcPct val="90000"/>
              </a:lnSpc>
              <a:spcBef>
                <a:spcPct val="0"/>
              </a:spcBef>
              <a:spcAft>
                <a:spcPct val="0"/>
              </a:spcAft>
            </a:pPr>
            <a:r>
              <a:rPr lang="en-US" sz="2001"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290243" y="3662101"/>
            <a:ext cx="2747227" cy="707886"/>
          </a:xfrm>
          <a:prstGeom prst="rect">
            <a:avLst/>
          </a:prstGeom>
        </p:spPr>
        <p:txBody>
          <a:bodyPr wrap="none">
            <a:spAutoFit/>
          </a:bodyPr>
          <a:lstStyle/>
          <a:p>
            <a:r>
              <a:rPr lang="en-US" sz="4000" dirty="0">
                <a:latin typeface="+mj-lt"/>
              </a:rPr>
              <a:t>Commercial</a:t>
            </a:r>
          </a:p>
        </p:txBody>
      </p:sp>
      <p:sp>
        <p:nvSpPr>
          <p:cNvPr id="38" name="Rectangle 37"/>
          <p:cNvSpPr/>
          <p:nvPr/>
        </p:nvSpPr>
        <p:spPr>
          <a:xfrm>
            <a:off x="2395431" y="3662101"/>
            <a:ext cx="2674130" cy="707886"/>
          </a:xfrm>
          <a:prstGeom prst="rect">
            <a:avLst/>
          </a:prstGeom>
        </p:spPr>
        <p:txBody>
          <a:bodyPr wrap="none">
            <a:spAutoFit/>
          </a:bodyPr>
          <a:lstStyle/>
          <a:p>
            <a:r>
              <a:rPr lang="en-US" sz="4000" dirty="0">
                <a:latin typeface="+mj-lt"/>
              </a:rPr>
              <a:t>Community</a:t>
            </a:r>
          </a:p>
        </p:txBody>
      </p:sp>
      <p:sp>
        <p:nvSpPr>
          <p:cNvPr id="91" name="Rectangle 90"/>
          <p:cNvSpPr/>
          <p:nvPr/>
        </p:nvSpPr>
        <p:spPr>
          <a:xfrm>
            <a:off x="10037692" y="5140763"/>
            <a:ext cx="1310872" cy="424860"/>
          </a:xfrm>
          <a:prstGeom prst="rect">
            <a:avLst/>
          </a:prstGeom>
        </p:spPr>
        <p:txBody>
          <a:bodyPr wrap="none">
            <a:spAutoFit/>
          </a:bodyPr>
          <a:lstStyle/>
          <a:p>
            <a:pPr algn="r">
              <a:lnSpc>
                <a:spcPct val="90000"/>
              </a:lnSpc>
              <a:spcAft>
                <a:spcPts val="612"/>
              </a:spcAft>
            </a:pPr>
            <a:r>
              <a:rPr lang="en-US" sz="2401" dirty="0"/>
              <a:t>R Server</a:t>
            </a:r>
          </a:p>
        </p:txBody>
      </p:sp>
      <p:sp>
        <p:nvSpPr>
          <p:cNvPr id="92" name="Rectangle 91"/>
          <p:cNvSpPr/>
          <p:nvPr/>
        </p:nvSpPr>
        <p:spPr>
          <a:xfrm>
            <a:off x="3001337" y="5147053"/>
            <a:ext cx="1202573" cy="424860"/>
          </a:xfrm>
          <a:prstGeom prst="rect">
            <a:avLst/>
          </a:prstGeom>
        </p:spPr>
        <p:txBody>
          <a:bodyPr wrap="none">
            <a:spAutoFit/>
          </a:bodyPr>
          <a:lstStyle/>
          <a:p>
            <a:pPr>
              <a:lnSpc>
                <a:spcPct val="90000"/>
              </a:lnSpc>
              <a:spcAft>
                <a:spcPts val="612"/>
              </a:spcAft>
            </a:pPr>
            <a:r>
              <a:rPr lang="en-US" sz="2401" dirty="0"/>
              <a:t>R Open</a:t>
            </a:r>
          </a:p>
        </p:txBody>
      </p:sp>
      <p:grpSp>
        <p:nvGrpSpPr>
          <p:cNvPr id="4" name="Group 3"/>
          <p:cNvGrpSpPr/>
          <p:nvPr/>
        </p:nvGrpSpPr>
        <p:grpSpPr>
          <a:xfrm>
            <a:off x="3732497" y="2380746"/>
            <a:ext cx="5931360" cy="1281355"/>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250487" y="4376278"/>
            <a:ext cx="2668683" cy="1195508"/>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06249" y="4376278"/>
            <a:ext cx="2668683" cy="1195508"/>
          </a:xfrm>
          <a:prstGeom prst="rect">
            <a:avLst/>
          </a:prstGeom>
        </p:spPr>
      </p:pic>
      <p:sp>
        <p:nvSpPr>
          <p:cNvPr id="22" name="Rectangle 21"/>
          <p:cNvSpPr/>
          <p:nvPr/>
        </p:nvSpPr>
        <p:spPr bwMode="auto">
          <a:xfrm>
            <a:off x="10150372" y="6538485"/>
            <a:ext cx="1131548" cy="43545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183" fontAlgn="base">
              <a:lnSpc>
                <a:spcPct val="90000"/>
              </a:lnSpc>
              <a:spcBef>
                <a:spcPct val="0"/>
              </a:spcBef>
              <a:spcAft>
                <a:spcPct val="0"/>
              </a:spcAft>
            </a:pPr>
            <a:r>
              <a:rPr lang="en-US" sz="2001"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14106374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Scales to Big Data for Enterprises</a:t>
            </a:r>
          </a:p>
        </p:txBody>
      </p:sp>
      <p:sp>
        <p:nvSpPr>
          <p:cNvPr id="5" name="Text Placeholder 4"/>
          <p:cNvSpPr>
            <a:spLocks noGrp="1"/>
          </p:cNvSpPr>
          <p:nvPr>
            <p:ph type="body" sz="quarter" idx="10"/>
          </p:nvPr>
        </p:nvSpPr>
        <p:spPr>
          <a:xfrm>
            <a:off x="306750" y="1857677"/>
            <a:ext cx="7692799" cy="3979551"/>
          </a:xfrm>
        </p:spPr>
        <p:txBody>
          <a:bodyPr/>
          <a:lstStyle/>
          <a:p>
            <a:r>
              <a:rPr lang="en-US" sz="3200" dirty="0"/>
              <a:t>Escapes R’s traditional memory limits</a:t>
            </a:r>
          </a:p>
          <a:p>
            <a:r>
              <a:rPr lang="en-US" sz="3200" dirty="0"/>
              <a:t>Scales predictive modeling using parallelization</a:t>
            </a:r>
          </a:p>
          <a:p>
            <a:r>
              <a:rPr lang="en-US" sz="3200" dirty="0"/>
              <a:t>Distributes computation cores &amp; nodes</a:t>
            </a:r>
          </a:p>
          <a:p>
            <a:r>
              <a:rPr lang="en-US" sz="3200" dirty="0"/>
              <a:t>Minimizes data movement using in-database, in-MapReduce and in-Apache Spark execution</a:t>
            </a:r>
          </a:p>
        </p:txBody>
      </p:sp>
      <p:sp>
        <p:nvSpPr>
          <p:cNvPr id="250" name="Rectangle 249"/>
          <p:cNvSpPr/>
          <p:nvPr/>
        </p:nvSpPr>
        <p:spPr bwMode="auto">
          <a:xfrm>
            <a:off x="467185" y="1235379"/>
            <a:ext cx="6592987" cy="1711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46630" rIns="93260" bIns="46630" numCol="1" spcCol="0" rtlCol="0" fromWordArt="0" anchor="ctr" anchorCtr="0" forceAA="0" compatLnSpc="1">
            <a:prstTxWarp prst="textNoShape">
              <a:avLst/>
            </a:prstTxWarp>
            <a:noAutofit/>
          </a:bodyPr>
          <a:lstStyle/>
          <a:p>
            <a:pPr defTabSz="951183" fontAlgn="base">
              <a:spcBef>
                <a:spcPct val="0"/>
              </a:spcBef>
              <a:spcAft>
                <a:spcPct val="0"/>
              </a:spcAft>
            </a:pPr>
            <a:endParaRPr lang="en-US" sz="2448" dirty="0">
              <a:solidFill>
                <a:srgbClr val="0078D7"/>
              </a:solidFill>
              <a:latin typeface="+mj-lt"/>
              <a:ea typeface="Segoe UI" pitchFamily="34" charset="0"/>
              <a:cs typeface="Segoe UI" pitchFamily="34" charset="0"/>
            </a:endParaRPr>
          </a:p>
        </p:txBody>
      </p:sp>
      <p:sp>
        <p:nvSpPr>
          <p:cNvPr id="251" name="Rectangle 250"/>
          <p:cNvSpPr/>
          <p:nvPr/>
        </p:nvSpPr>
        <p:spPr bwMode="auto">
          <a:xfrm>
            <a:off x="465999" y="2362195"/>
            <a:ext cx="6364036" cy="1711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46630" rIns="93260" bIns="46630" numCol="1" spcCol="0" rtlCol="0" fromWordArt="0" anchor="ctr" anchorCtr="0" forceAA="0" compatLnSpc="1">
            <a:prstTxWarp prst="textNoShape">
              <a:avLst/>
            </a:prstTxWarp>
            <a:noAutofit/>
          </a:bodyPr>
          <a:lstStyle/>
          <a:p>
            <a:pPr defTabSz="951183" fontAlgn="base">
              <a:spcBef>
                <a:spcPct val="0"/>
              </a:spcBef>
              <a:spcAft>
                <a:spcPct val="0"/>
              </a:spcAft>
            </a:pPr>
            <a:endParaRPr lang="en-US" sz="2448" dirty="0">
              <a:solidFill>
                <a:srgbClr val="00188F"/>
              </a:solidFill>
              <a:latin typeface="+mj-lt"/>
              <a:ea typeface="Segoe UI" pitchFamily="34" charset="0"/>
              <a:cs typeface="Segoe UI" pitchFamily="34" charset="0"/>
            </a:endParaRPr>
          </a:p>
        </p:txBody>
      </p:sp>
      <p:grpSp>
        <p:nvGrpSpPr>
          <p:cNvPr id="28" name="Group 27"/>
          <p:cNvGrpSpPr/>
          <p:nvPr/>
        </p:nvGrpSpPr>
        <p:grpSpPr>
          <a:xfrm>
            <a:off x="8663749" y="3237714"/>
            <a:ext cx="3698886" cy="2183111"/>
            <a:chOff x="8311750" y="2862842"/>
            <a:chExt cx="3698885" cy="2183112"/>
          </a:xfrm>
        </p:grpSpPr>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3260" tIns="46630" rIns="93260" bIns="46630" numCol="1" anchor="t" anchorCtr="0" compatLnSpc="1">
              <a:prstTxWarp prst="textNoShape">
                <a:avLst/>
              </a:prstTxWarp>
              <a:noAutofit/>
            </a:bodyPr>
            <a:lstStyle/>
            <a:p>
              <a:endParaRPr lang="en-US" sz="1836" dirty="0"/>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1"/>
              <a:ext cx="974220" cy="627992"/>
            </a:xfrm>
            <a:prstGeom prst="rect">
              <a:avLst/>
            </a:prstGeom>
            <a:noFill/>
          </p:spPr>
          <p:txBody>
            <a:bodyPr wrap="square" lIns="182880" tIns="146304" rIns="182880" bIns="146304" rtlCol="0">
              <a:spAutoFit/>
            </a:bodyPr>
            <a:lstStyle/>
            <a:p>
              <a:pPr>
                <a:lnSpc>
                  <a:spcPct val="90000"/>
                </a:lnSpc>
                <a:spcAft>
                  <a:spcPts val="600"/>
                </a:spcAft>
              </a:pPr>
              <a:r>
                <a:rPr lang="en-US" sz="2401" dirty="0">
                  <a:gradFill>
                    <a:gsLst>
                      <a:gs pos="2917">
                        <a:schemeClr val="tx1"/>
                      </a:gs>
                      <a:gs pos="30000">
                        <a:schemeClr val="tx1"/>
                      </a:gs>
                    </a:gsLst>
                    <a:lin ang="5400000" scaled="0"/>
                  </a:gradFill>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0" name="Freeform 87"/>
          <p:cNvSpPr>
            <a:spLocks noEditPoints="1"/>
          </p:cNvSpPr>
          <p:nvPr/>
        </p:nvSpPr>
        <p:spPr bwMode="auto">
          <a:xfrm>
            <a:off x="8497829" y="3068302"/>
            <a:ext cx="331843" cy="42807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91440" tIns="45720" rIns="91440" bIns="45720" numCol="1" anchor="t" anchorCtr="0" compatLnSpc="1">
            <a:prstTxWarp prst="textNoShape">
              <a:avLst/>
            </a:prstTxWarp>
          </a:bodyPr>
          <a:lstStyle/>
          <a:p>
            <a:endParaRPr lang="en-US" sz="1483"/>
          </a:p>
        </p:txBody>
      </p:sp>
    </p:spTree>
    <p:extLst>
      <p:ext uri="{BB962C8B-B14F-4D97-AF65-F5344CB8AC3E}">
        <p14:creationId xmlns:p14="http://schemas.microsoft.com/office/powerpoint/2010/main" val="3504686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Scalable algorithms</a:t>
            </a:r>
          </a:p>
        </p:txBody>
      </p:sp>
      <p:pic>
        <p:nvPicPr>
          <p:cNvPr id="10" name="Picture 2"/>
          <p:cNvPicPr>
            <a:picLocks noChangeAspect="1" noChangeArrowheads="1"/>
          </p:cNvPicPr>
          <p:nvPr/>
        </p:nvPicPr>
        <p:blipFill>
          <a:blip r:embed="rId3" cstate="print"/>
          <a:srcRect/>
          <a:stretch>
            <a:fillRect/>
          </a:stretch>
        </p:blipFill>
        <p:spPr bwMode="auto">
          <a:xfrm>
            <a:off x="2374604" y="1517881"/>
            <a:ext cx="7939292" cy="5191235"/>
          </a:xfrm>
          <a:prstGeom prst="rect">
            <a:avLst/>
          </a:prstGeom>
          <a:noFill/>
          <a:ln w="9525">
            <a:noFill/>
            <a:miter lim="800000"/>
            <a:headEnd/>
            <a:tailEnd/>
          </a:ln>
        </p:spPr>
      </p:pic>
    </p:spTree>
    <p:extLst>
      <p:ext uri="{BB962C8B-B14F-4D97-AF65-F5344CB8AC3E}">
        <p14:creationId xmlns:p14="http://schemas.microsoft.com/office/powerpoint/2010/main" val="3442807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p:cNvSpPr>
          <p:nvPr/>
        </p:nvSpPr>
        <p:spPr>
          <a:xfrm>
            <a:off x="236541" y="295277"/>
            <a:ext cx="11888787" cy="917575"/>
          </a:xfrm>
          <a:prstGeom prst="rect">
            <a:avLst/>
          </a:prstGeom>
        </p:spPr>
        <p:txBody>
          <a:bodyPr vert="horz" wrap="square" lIns="146304" tIns="91440" rIns="146304" bIns="91440"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32750" fontAlgn="auto">
              <a:spcBef>
                <a:spcPts val="0"/>
              </a:spcBef>
              <a:spcAft>
                <a:spcPts val="0"/>
              </a:spcAft>
              <a:defRPr/>
            </a:pPr>
            <a:endParaRPr lang="en-US" sz="4800" b="1" kern="0" dirty="0">
              <a:solidFill>
                <a:schemeClr val="tx1"/>
              </a:solidFill>
            </a:endParaRPr>
          </a:p>
        </p:txBody>
      </p:sp>
      <p:sp>
        <p:nvSpPr>
          <p:cNvPr id="9" name="Title 8"/>
          <p:cNvSpPr>
            <a:spLocks noGrp="1"/>
          </p:cNvSpPr>
          <p:nvPr>
            <p:ph type="title"/>
          </p:nvPr>
        </p:nvSpPr>
        <p:spPr/>
        <p:txBody>
          <a:bodyPr/>
          <a:lstStyle/>
          <a:p>
            <a:r>
              <a:rPr lang="en-US"/>
              <a:t>Introducing Microsoft R Server</a:t>
            </a:r>
            <a:br>
              <a:rPr lang="en-US"/>
            </a:br>
            <a:endParaRPr lang="en-US" dirty="0"/>
          </a:p>
        </p:txBody>
      </p:sp>
      <p:sp>
        <p:nvSpPr>
          <p:cNvPr id="11" name="Text Placeholder 10"/>
          <p:cNvSpPr>
            <a:spLocks noGrp="1"/>
          </p:cNvSpPr>
          <p:nvPr>
            <p:ph type="body" sz="quarter" idx="10"/>
          </p:nvPr>
        </p:nvSpPr>
        <p:spPr>
          <a:xfrm>
            <a:off x="274639" y="1741778"/>
            <a:ext cx="6477854" cy="3120209"/>
          </a:xfrm>
        </p:spPr>
        <p:txBody>
          <a:bodyPr/>
          <a:lstStyle/>
          <a:p>
            <a:r>
              <a:rPr lang="en-US" dirty="0"/>
              <a:t>High-performance, Scalable R</a:t>
            </a:r>
          </a:p>
          <a:p>
            <a:pPr lvl="1"/>
            <a:r>
              <a:rPr lang="en-US" dirty="0"/>
              <a:t>100% open source R</a:t>
            </a:r>
          </a:p>
          <a:p>
            <a:pPr lvl="1"/>
            <a:r>
              <a:rPr lang="en-US" dirty="0"/>
              <a:t>CRAN, Bioconductor, MRAN, GitHub compatibility</a:t>
            </a:r>
          </a:p>
          <a:p>
            <a:pPr lvl="1"/>
            <a:r>
              <a:rPr lang="en-US" dirty="0"/>
              <a:t>Big-data connectivity</a:t>
            </a:r>
          </a:p>
          <a:p>
            <a:pPr lvl="1"/>
            <a:r>
              <a:rPr lang="en-US" dirty="0"/>
              <a:t>Scalable analytics</a:t>
            </a:r>
          </a:p>
          <a:p>
            <a:pPr lvl="1"/>
            <a:r>
              <a:rPr lang="en-US" dirty="0"/>
              <a:t>Multi-platform </a:t>
            </a:r>
          </a:p>
          <a:p>
            <a:pPr lvl="1"/>
            <a:r>
              <a:rPr lang="en-US" dirty="0"/>
              <a:t>In-database, in-cluster scalability</a:t>
            </a:r>
          </a:p>
          <a:p>
            <a:pPr lvl="1"/>
            <a:r>
              <a:rPr lang="en-US" dirty="0"/>
              <a:t>Choice of IDE</a:t>
            </a:r>
          </a:p>
        </p:txBody>
      </p:sp>
      <p:sp>
        <p:nvSpPr>
          <p:cNvPr id="7" name="Text Placeholder 6"/>
          <p:cNvSpPr>
            <a:spLocks noGrp="1"/>
          </p:cNvSpPr>
          <p:nvPr>
            <p:ph type="body" sz="quarter" idx="11"/>
          </p:nvPr>
        </p:nvSpPr>
        <p:spPr>
          <a:xfrm>
            <a:off x="274638" y="69251"/>
            <a:ext cx="11889564" cy="1114151"/>
          </a:xfrm>
        </p:spPr>
        <p:txBody>
          <a:bodyPr/>
          <a:lstStyle/>
          <a:p>
            <a:r>
              <a:rPr lang="en-US"/>
              <a:t>Linux, Windows, Hadoop &amp; Teradata</a:t>
            </a:r>
          </a:p>
          <a:p>
            <a:endParaRPr lang="en-US" dirty="0"/>
          </a:p>
        </p:txBody>
      </p:sp>
      <p:sp>
        <p:nvSpPr>
          <p:cNvPr id="35" name="Rectangle 34"/>
          <p:cNvSpPr/>
          <p:nvPr/>
        </p:nvSpPr>
        <p:spPr>
          <a:xfrm>
            <a:off x="7408270" y="5461650"/>
            <a:ext cx="1388844" cy="622239"/>
          </a:xfrm>
          <a:prstGeom prst="rect">
            <a:avLst/>
          </a:prstGeom>
          <a:solidFill>
            <a:schemeClr val="accent3"/>
          </a:solidFill>
          <a:ln w="25400" cap="flat" cmpd="sng" algn="ctr">
            <a:noFill/>
            <a:prstDash val="solid"/>
          </a:ln>
          <a:effectLst/>
        </p:spPr>
        <p:txBody>
          <a:bodyPr vert="horz" lIns="182880" rtlCol="0" anchor="ctr"/>
          <a:lstStyle/>
          <a:p>
            <a:pPr defTabSz="1243458">
              <a:defRPr/>
            </a:pPr>
            <a:r>
              <a:rPr lang="en-US" sz="1400" kern="0" dirty="0">
                <a:solidFill>
                  <a:prstClr val="white">
                    <a:alpha val="99000"/>
                  </a:prstClr>
                </a:solidFill>
                <a:latin typeface="Segoe UI"/>
              </a:rPr>
              <a:t>Open Source Components </a:t>
            </a:r>
          </a:p>
        </p:txBody>
      </p:sp>
      <p:sp>
        <p:nvSpPr>
          <p:cNvPr id="36" name="Rectangle 35"/>
          <p:cNvSpPr/>
          <p:nvPr/>
        </p:nvSpPr>
        <p:spPr>
          <a:xfrm>
            <a:off x="8852181" y="5461650"/>
            <a:ext cx="2486061" cy="622239"/>
          </a:xfrm>
          <a:prstGeom prst="rect">
            <a:avLst/>
          </a:prstGeom>
          <a:solidFill>
            <a:schemeClr val="accent2"/>
          </a:solidFill>
          <a:ln w="25400" cap="flat" cmpd="sng" algn="ctr">
            <a:noFill/>
            <a:prstDash val="solid"/>
          </a:ln>
          <a:effectLst/>
        </p:spPr>
        <p:txBody>
          <a:bodyPr vert="horz" lIns="182880" rtlCol="0" anchor="ctr"/>
          <a:lstStyle/>
          <a:p>
            <a:pPr defTabSz="1243458">
              <a:defRPr/>
            </a:pPr>
            <a:r>
              <a:rPr lang="en-US" sz="1400" kern="0" dirty="0">
                <a:solidFill>
                  <a:prstClr val="white">
                    <a:alpha val="99000"/>
                  </a:prstClr>
                </a:solidFill>
                <a:latin typeface="Segoe UI"/>
              </a:rPr>
              <a:t>Licensed Components </a:t>
            </a:r>
          </a:p>
        </p:txBody>
      </p:sp>
      <p:grpSp>
        <p:nvGrpSpPr>
          <p:cNvPr id="23" name="Group 84"/>
          <p:cNvGrpSpPr>
            <a:grpSpLocks/>
          </p:cNvGrpSpPr>
          <p:nvPr/>
        </p:nvGrpSpPr>
        <p:grpSpPr bwMode="auto">
          <a:xfrm>
            <a:off x="7631285" y="2164068"/>
            <a:ext cx="3833492" cy="2788780"/>
            <a:chOff x="3015597" y="1913085"/>
            <a:chExt cx="2818850" cy="2051553"/>
          </a:xfrm>
        </p:grpSpPr>
        <p:sp>
          <p:nvSpPr>
            <p:cNvPr id="24" name="Cube 23"/>
            <p:cNvSpPr/>
            <p:nvPr/>
          </p:nvSpPr>
          <p:spPr>
            <a:xfrm>
              <a:off x="3015597" y="2300996"/>
              <a:ext cx="457200" cy="1663642"/>
            </a:xfrm>
            <a:prstGeom prst="cub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903" dirty="0">
                  <a:solidFill>
                    <a:schemeClr val="lt1">
                      <a:alpha val="99000"/>
                    </a:schemeClr>
                  </a:solidFill>
                </a:rPr>
                <a:t>CRAN</a:t>
              </a:r>
            </a:p>
          </p:txBody>
        </p:sp>
        <p:sp>
          <p:nvSpPr>
            <p:cNvPr id="25" name="Cube 24"/>
            <p:cNvSpPr/>
            <p:nvPr/>
          </p:nvSpPr>
          <p:spPr>
            <a:xfrm>
              <a:off x="3415655" y="2300996"/>
              <a:ext cx="457200" cy="1663642"/>
            </a:xfrm>
            <a:prstGeom prst="cub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903" dirty="0">
                  <a:solidFill>
                    <a:schemeClr val="lt1">
                      <a:alpha val="99000"/>
                    </a:schemeClr>
                  </a:solidFill>
                </a:rPr>
                <a:t>Microsoft R Open</a:t>
              </a:r>
            </a:p>
          </p:txBody>
        </p:sp>
        <p:sp>
          <p:nvSpPr>
            <p:cNvPr id="26" name="Cube 25"/>
            <p:cNvSpPr/>
            <p:nvPr/>
          </p:nvSpPr>
          <p:spPr>
            <a:xfrm>
              <a:off x="3829825" y="3497799"/>
              <a:ext cx="2004622"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HDInsight/SQL Integration</a:t>
              </a:r>
            </a:p>
          </p:txBody>
        </p:sp>
        <p:sp>
          <p:nvSpPr>
            <p:cNvPr id="27" name="Cube 26"/>
            <p:cNvSpPr/>
            <p:nvPr/>
          </p:nvSpPr>
          <p:spPr>
            <a:xfrm>
              <a:off x="3825064" y="3105589"/>
              <a:ext cx="2004621"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PEMA / </a:t>
              </a:r>
              <a:r>
                <a:rPr lang="en-US" sz="1903" dirty="0" err="1">
                  <a:solidFill>
                    <a:schemeClr val="lt1">
                      <a:alpha val="99000"/>
                    </a:schemeClr>
                  </a:solidFill>
                </a:rPr>
                <a:t>ScaleR</a:t>
              </a:r>
              <a:endParaRPr lang="en-US" sz="1903" dirty="0">
                <a:solidFill>
                  <a:schemeClr val="lt1">
                    <a:alpha val="99000"/>
                  </a:schemeClr>
                </a:solidFill>
              </a:endParaRPr>
            </a:p>
          </p:txBody>
        </p:sp>
        <p:sp>
          <p:nvSpPr>
            <p:cNvPr id="28" name="Cube 27"/>
            <p:cNvSpPr/>
            <p:nvPr/>
          </p:nvSpPr>
          <p:spPr>
            <a:xfrm>
              <a:off x="3825064" y="2700678"/>
              <a:ext cx="2004621"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Machine Learning</a:t>
              </a:r>
            </a:p>
          </p:txBody>
        </p:sp>
        <p:sp>
          <p:nvSpPr>
            <p:cNvPr id="31" name="Cube 30"/>
            <p:cNvSpPr/>
            <p:nvPr/>
          </p:nvSpPr>
          <p:spPr>
            <a:xfrm>
              <a:off x="3015597" y="1913085"/>
              <a:ext cx="2814088" cy="457312"/>
            </a:xfrm>
            <a:prstGeom prst="cube">
              <a:avLst/>
            </a:prstGeom>
            <a:solidFill>
              <a:schemeClr val="bg1">
                <a:lumMod val="85000"/>
              </a:schemeClr>
            </a:solidFill>
            <a:ln w="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483" dirty="0">
                  <a:solidFill>
                    <a:schemeClr val="tx1"/>
                  </a:solidFill>
                </a:rPr>
                <a:t>R Server Technology</a:t>
              </a:r>
              <a:endParaRPr lang="en-US" sz="1200" dirty="0">
                <a:solidFill>
                  <a:schemeClr val="tx1"/>
                </a:solidFill>
              </a:endParaRPr>
            </a:p>
          </p:txBody>
        </p:sp>
      </p:grpSp>
      <p:sp>
        <p:nvSpPr>
          <p:cNvPr id="17" name="Cube 16"/>
          <p:cNvSpPr/>
          <p:nvPr/>
        </p:nvSpPr>
        <p:spPr bwMode="auto">
          <a:xfrm>
            <a:off x="8724717" y="2739009"/>
            <a:ext cx="2726182" cy="621647"/>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Remote Execution</a:t>
            </a:r>
          </a:p>
        </p:txBody>
      </p:sp>
    </p:spTree>
    <p:extLst>
      <p:ext uri="{BB962C8B-B14F-4D97-AF65-F5344CB8AC3E}">
        <p14:creationId xmlns:p14="http://schemas.microsoft.com/office/powerpoint/2010/main" val="157915643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Introducing SQL Server 2016 R services</a:t>
            </a:r>
          </a:p>
        </p:txBody>
      </p:sp>
      <p:sp>
        <p:nvSpPr>
          <p:cNvPr id="16" name="TextBox 15"/>
          <p:cNvSpPr txBox="1"/>
          <p:nvPr/>
        </p:nvSpPr>
        <p:spPr>
          <a:xfrm>
            <a:off x="8240220" y="4249129"/>
            <a:ext cx="3083486" cy="1792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defPPr>
              <a:defRPr lang="en-US"/>
            </a:defPPr>
            <a:lvl1pPr marL="228600" marR="0" lvl="0" indent="-228600" defTabSz="932411" fontAlgn="base">
              <a:lnSpc>
                <a:spcPct val="90000"/>
              </a:lnSpc>
              <a:spcBef>
                <a:spcPct val="0"/>
              </a:spcBef>
              <a:spcAft>
                <a:spcPts val="1200"/>
              </a:spcAft>
              <a:buClrTx/>
              <a:buSzTx/>
              <a:buFont typeface="Arial" panose="020B0604020202020204" pitchFamily="34" charset="0"/>
              <a:buChar char="•"/>
              <a:tabLst/>
              <a:defRPr kumimoji="0" sz="2000" b="0" i="0" u="none" strike="noStrike" cap="none" spc="0" normalizeH="0" baseline="0">
                <a:ln>
                  <a:noFill/>
                </a:ln>
                <a:gradFill>
                  <a:gsLst>
                    <a:gs pos="13158">
                      <a:schemeClr val="tx1"/>
                    </a:gs>
                    <a:gs pos="29000">
                      <a:schemeClr val="tx1"/>
                    </a:gs>
                  </a:gsLst>
                  <a:lin ang="5400000" scaled="0"/>
                </a:gradFill>
                <a:effectLst/>
                <a:uLnTx/>
                <a:uFillTx/>
                <a:latin typeface="Segoe UI"/>
                <a:ea typeface="Segoe UI" pitchFamily="34" charset="0"/>
                <a:cs typeface="Segoe UI Semilight" panose="020B0402040204020203" pitchFamily="34" charset="0"/>
              </a:defRPr>
            </a:lvl1pPr>
          </a:lstStyle>
          <a:p>
            <a:pPr marL="0" lvl="1" algn="ctr" defTabSz="914016" fontAlgn="base">
              <a:lnSpc>
                <a:spcPct val="90000"/>
              </a:lnSpc>
              <a:spcBef>
                <a:spcPct val="0"/>
              </a:spcBef>
              <a:spcAft>
                <a:spcPts val="1175"/>
              </a:spcAft>
              <a:defRPr/>
            </a:pPr>
            <a:r>
              <a:rPr lang="en-US" sz="1801" dirty="0">
                <a:solidFill>
                  <a:schemeClr val="tx1"/>
                </a:solidFill>
                <a:latin typeface="Segoe UI" panose="020B0502040204020203" pitchFamily="34" charset="0"/>
                <a:ea typeface="Segoe UI" pitchFamily="34" charset="0"/>
                <a:cs typeface="Segoe UI" panose="020B0502040204020203" pitchFamily="34" charset="0"/>
              </a:rPr>
              <a:t>Included in SQL Server 2016</a:t>
            </a:r>
          </a:p>
          <a:p>
            <a:pPr marL="0" lvl="1" algn="ctr" defTabSz="914016" fontAlgn="base">
              <a:lnSpc>
                <a:spcPct val="90000"/>
              </a:lnSpc>
              <a:spcBef>
                <a:spcPct val="0"/>
              </a:spcBef>
              <a:spcAft>
                <a:spcPts val="1175"/>
              </a:spcAft>
              <a:defRPr/>
            </a:pPr>
            <a:r>
              <a:rPr lang="en-US" sz="1801" dirty="0">
                <a:solidFill>
                  <a:schemeClr val="tx1"/>
                </a:solidFill>
                <a:latin typeface="Segoe UI" panose="020B0502040204020203" pitchFamily="34" charset="0"/>
                <a:ea typeface="Segoe UI" pitchFamily="34" charset="0"/>
                <a:cs typeface="Segoe UI" panose="020B0502040204020203" pitchFamily="34" charset="0"/>
              </a:rPr>
              <a:t>Reuse and optimize existing R code</a:t>
            </a:r>
          </a:p>
          <a:p>
            <a:pPr marL="0" lvl="1" algn="ctr" defTabSz="914016" fontAlgn="base">
              <a:lnSpc>
                <a:spcPct val="90000"/>
              </a:lnSpc>
              <a:spcBef>
                <a:spcPct val="0"/>
              </a:spcBef>
              <a:spcAft>
                <a:spcPts val="1175"/>
              </a:spcAft>
              <a:defRPr/>
            </a:pPr>
            <a:r>
              <a:rPr lang="en-US" sz="1801" dirty="0">
                <a:solidFill>
                  <a:schemeClr val="tx1"/>
                </a:solidFill>
                <a:latin typeface="Segoe UI" panose="020B0502040204020203" pitchFamily="34" charset="0"/>
                <a:ea typeface="Segoe UI" pitchFamily="34" charset="0"/>
                <a:cs typeface="Segoe UI" panose="020B0502040204020203" pitchFamily="34" charset="0"/>
              </a:rPr>
              <a:t>Eliminate data movement</a:t>
            </a:r>
          </a:p>
          <a:p>
            <a:pPr marL="0" lvl="1" algn="ctr" defTabSz="914016" fontAlgn="base">
              <a:lnSpc>
                <a:spcPct val="90000"/>
              </a:lnSpc>
              <a:spcBef>
                <a:spcPct val="0"/>
              </a:spcBef>
              <a:spcAft>
                <a:spcPts val="1175"/>
              </a:spcAft>
              <a:defRPr/>
            </a:pPr>
            <a:endParaRPr lang="en-US" sz="1599"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21" name="Freeform 20"/>
          <p:cNvSpPr>
            <a:spLocks noChangeAspect="1"/>
          </p:cNvSpPr>
          <p:nvPr/>
        </p:nvSpPr>
        <p:spPr bwMode="auto">
          <a:xfrm>
            <a:off x="9471589" y="2035937"/>
            <a:ext cx="620748" cy="648298"/>
          </a:xfrm>
          <a:custGeom>
            <a:avLst/>
            <a:gdLst>
              <a:gd name="connsiteX0" fmla="*/ 1948755 w 3955295"/>
              <a:gd name="connsiteY0" fmla="*/ 369 h 4130833"/>
              <a:gd name="connsiteX1" fmla="*/ 2105837 w 3955295"/>
              <a:gd name="connsiteY1" fmla="*/ 1511994 h 4130833"/>
              <a:gd name="connsiteX2" fmla="*/ 2916462 w 3955295"/>
              <a:gd name="connsiteY2" fmla="*/ 1468237 h 4130833"/>
              <a:gd name="connsiteX3" fmla="*/ 3838822 w 3955295"/>
              <a:gd name="connsiteY3" fmla="*/ 1719838 h 4130833"/>
              <a:gd name="connsiteX4" fmla="*/ 3575916 w 3955295"/>
              <a:gd name="connsiteY4" fmla="*/ 2146466 h 4130833"/>
              <a:gd name="connsiteX5" fmla="*/ 3954939 w 3955295"/>
              <a:gd name="connsiteY5" fmla="*/ 2489956 h 4130833"/>
              <a:gd name="connsiteX6" fmla="*/ 3545244 w 3955295"/>
              <a:gd name="connsiteY6" fmla="*/ 2835634 h 4130833"/>
              <a:gd name="connsiteX7" fmla="*/ 3832249 w 3955295"/>
              <a:gd name="connsiteY7" fmla="*/ 3170373 h 4130833"/>
              <a:gd name="connsiteX8" fmla="*/ 3400646 w 3955295"/>
              <a:gd name="connsiteY8" fmla="*/ 3472295 h 4130833"/>
              <a:gd name="connsiteX9" fmla="*/ 3643834 w 3955295"/>
              <a:gd name="connsiteY9" fmla="*/ 3706393 h 4130833"/>
              <a:gd name="connsiteX10" fmla="*/ 2776246 w 3955295"/>
              <a:gd name="connsiteY10" fmla="*/ 4111895 h 4130833"/>
              <a:gd name="connsiteX11" fmla="*/ 2636753 w 3955295"/>
              <a:gd name="connsiteY11" fmla="*/ 4120038 h 4130833"/>
              <a:gd name="connsiteX12" fmla="*/ 2636753 w 3955295"/>
              <a:gd name="connsiteY12" fmla="*/ 4130833 h 4130833"/>
              <a:gd name="connsiteX13" fmla="*/ 2272343 w 3955295"/>
              <a:gd name="connsiteY13" fmla="*/ 4130833 h 4130833"/>
              <a:gd name="connsiteX14" fmla="*/ 0 w 3955295"/>
              <a:gd name="connsiteY14" fmla="*/ 4130833 h 4130833"/>
              <a:gd name="connsiteX15" fmla="*/ 0 w 3955295"/>
              <a:gd name="connsiteY15" fmla="*/ 2043959 h 4130833"/>
              <a:gd name="connsiteX16" fmla="*/ 916730 w 3955295"/>
              <a:gd name="connsiteY16" fmla="*/ 2043959 h 4130833"/>
              <a:gd name="connsiteX17" fmla="*/ 918243 w 3955295"/>
              <a:gd name="connsiteY17" fmla="*/ 2019742 h 4130833"/>
              <a:gd name="connsiteX18" fmla="*/ 964388 w 3955295"/>
              <a:gd name="connsiteY18" fmla="*/ 1781097 h 4130833"/>
              <a:gd name="connsiteX19" fmla="*/ 962197 w 3955295"/>
              <a:gd name="connsiteY19" fmla="*/ 1772346 h 4130833"/>
              <a:gd name="connsiteX20" fmla="*/ 990679 w 3955295"/>
              <a:gd name="connsiteY20" fmla="*/ 1741716 h 4130833"/>
              <a:gd name="connsiteX21" fmla="*/ 992870 w 3955295"/>
              <a:gd name="connsiteY21" fmla="*/ 1741716 h 4130833"/>
              <a:gd name="connsiteX22" fmla="*/ 1498963 w 3955295"/>
              <a:gd name="connsiteY22" fmla="*/ 1032858 h 4130833"/>
              <a:gd name="connsiteX23" fmla="*/ 1899894 w 3955295"/>
              <a:gd name="connsiteY23" fmla="*/ 6763 h 4130833"/>
              <a:gd name="connsiteX24" fmla="*/ 1948755 w 3955295"/>
              <a:gd name="connsiteY24" fmla="*/ 369 h 413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55295" h="4130833">
                <a:moveTo>
                  <a:pt x="1948755" y="369"/>
                </a:moveTo>
                <a:cubicBezTo>
                  <a:pt x="2434479" y="-24420"/>
                  <a:pt x="2330812" y="1206791"/>
                  <a:pt x="2105837" y="1511994"/>
                </a:cubicBezTo>
                <a:cubicBezTo>
                  <a:pt x="2456377" y="1490115"/>
                  <a:pt x="2782818" y="1472613"/>
                  <a:pt x="2916462" y="1468237"/>
                </a:cubicBezTo>
                <a:cubicBezTo>
                  <a:pt x="3245094" y="1455110"/>
                  <a:pt x="3777477" y="1487927"/>
                  <a:pt x="3838822" y="1719838"/>
                </a:cubicBezTo>
                <a:cubicBezTo>
                  <a:pt x="3900167" y="1962688"/>
                  <a:pt x="3830058" y="2102709"/>
                  <a:pt x="3575916" y="2146466"/>
                </a:cubicBezTo>
                <a:cubicBezTo>
                  <a:pt x="3799386" y="2183659"/>
                  <a:pt x="3961511" y="2343371"/>
                  <a:pt x="3954939" y="2489956"/>
                </a:cubicBezTo>
                <a:cubicBezTo>
                  <a:pt x="3963702" y="2689049"/>
                  <a:pt x="3810341" y="2840010"/>
                  <a:pt x="3545244" y="2835634"/>
                </a:cubicBezTo>
                <a:cubicBezTo>
                  <a:pt x="3746805" y="2890330"/>
                  <a:pt x="3841013" y="3006286"/>
                  <a:pt x="3832249" y="3170373"/>
                </a:cubicBezTo>
                <a:cubicBezTo>
                  <a:pt x="3825677" y="3325710"/>
                  <a:pt x="3676697" y="3465731"/>
                  <a:pt x="3400646" y="3472295"/>
                </a:cubicBezTo>
                <a:cubicBezTo>
                  <a:pt x="3558389" y="3516051"/>
                  <a:pt x="3637261" y="3564184"/>
                  <a:pt x="3643834" y="3706393"/>
                </a:cubicBezTo>
                <a:cubicBezTo>
                  <a:pt x="3655336" y="3959088"/>
                  <a:pt x="3261389" y="4071488"/>
                  <a:pt x="2776246" y="4111895"/>
                </a:cubicBezTo>
                <a:lnTo>
                  <a:pt x="2636753" y="4120038"/>
                </a:lnTo>
                <a:lnTo>
                  <a:pt x="2636753" y="4130833"/>
                </a:lnTo>
                <a:lnTo>
                  <a:pt x="2272343" y="4130833"/>
                </a:lnTo>
                <a:lnTo>
                  <a:pt x="0" y="4130833"/>
                </a:lnTo>
                <a:lnTo>
                  <a:pt x="0" y="2043959"/>
                </a:lnTo>
                <a:lnTo>
                  <a:pt x="916730" y="2043959"/>
                </a:lnTo>
                <a:lnTo>
                  <a:pt x="918243" y="2019742"/>
                </a:lnTo>
                <a:cubicBezTo>
                  <a:pt x="927828" y="1912504"/>
                  <a:pt x="942480" y="1825948"/>
                  <a:pt x="964388" y="1781097"/>
                </a:cubicBezTo>
                <a:cubicBezTo>
                  <a:pt x="964388" y="1776722"/>
                  <a:pt x="962197" y="1774534"/>
                  <a:pt x="962197" y="1772346"/>
                </a:cubicBezTo>
                <a:cubicBezTo>
                  <a:pt x="962197" y="1772346"/>
                  <a:pt x="962197" y="1772346"/>
                  <a:pt x="990679" y="1741716"/>
                </a:cubicBezTo>
                <a:cubicBezTo>
                  <a:pt x="990679" y="1741716"/>
                  <a:pt x="992870" y="1741716"/>
                  <a:pt x="992870" y="1741716"/>
                </a:cubicBezTo>
                <a:cubicBezTo>
                  <a:pt x="1148422" y="1485740"/>
                  <a:pt x="1389419" y="1319464"/>
                  <a:pt x="1498963" y="1032858"/>
                </a:cubicBezTo>
                <a:cubicBezTo>
                  <a:pt x="1711478" y="479335"/>
                  <a:pt x="1558117" y="76773"/>
                  <a:pt x="1899894" y="6763"/>
                </a:cubicBezTo>
                <a:cubicBezTo>
                  <a:pt x="1916805" y="3276"/>
                  <a:pt x="1933086" y="1169"/>
                  <a:pt x="1948755" y="369"/>
                </a:cubicBezTo>
                <a:close/>
              </a:path>
            </a:pathLst>
          </a:custGeom>
          <a:solidFill>
            <a:schemeClr val="bg1"/>
          </a:solidFill>
          <a:ln w="44450">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7" rIns="179284" bIns="143427" numCol="1" spcCol="0" rtlCol="0" fromWordArt="0" anchor="t" anchorCtr="0" forceAA="0" compatLnSpc="1">
            <a:prstTxWarp prst="textNoShape">
              <a:avLst/>
            </a:prstTxWarp>
            <a:noAutofit/>
          </a:bodyPr>
          <a:lstStyle/>
          <a:p>
            <a:pPr algn="ctr" defTabSz="9142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682863" y="4249129"/>
            <a:ext cx="2852538" cy="22978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defPPr>
              <a:defRPr lang="en-US"/>
            </a:defPPr>
            <a:lvl1pPr marL="228600" marR="0" lvl="0" indent="-228600" defTabSz="932411" fontAlgn="base">
              <a:lnSpc>
                <a:spcPct val="90000"/>
              </a:lnSpc>
              <a:spcBef>
                <a:spcPct val="0"/>
              </a:spcBef>
              <a:spcAft>
                <a:spcPts val="1200"/>
              </a:spcAft>
              <a:buClrTx/>
              <a:buSzTx/>
              <a:buFont typeface="Arial" panose="020B0604020202020204" pitchFamily="34" charset="0"/>
              <a:buChar char="•"/>
              <a:tabLst/>
              <a:defRPr kumimoji="0" sz="2000" b="0" i="0" u="none" strike="noStrike" cap="none" spc="0" normalizeH="0" baseline="0">
                <a:ln>
                  <a:noFill/>
                </a:ln>
                <a:gradFill>
                  <a:gsLst>
                    <a:gs pos="13158">
                      <a:schemeClr val="tx1"/>
                    </a:gs>
                    <a:gs pos="29000">
                      <a:schemeClr val="tx1"/>
                    </a:gs>
                  </a:gsLst>
                  <a:lin ang="5400000" scaled="0"/>
                </a:gradFill>
                <a:effectLst/>
                <a:uLnTx/>
                <a:uFillTx/>
                <a:latin typeface="Segoe UI"/>
                <a:ea typeface="Segoe UI" pitchFamily="34" charset="0"/>
                <a:cs typeface="Segoe UI Semilight" panose="020B0402040204020203" pitchFamily="34" charset="0"/>
              </a:defRPr>
            </a:lvl1pPr>
          </a:lstStyle>
          <a:p>
            <a:pPr marL="0" lvl="1" algn="ctr" defTabSz="914016">
              <a:lnSpc>
                <a:spcPct val="90000"/>
              </a:lnSpc>
              <a:spcAft>
                <a:spcPts val="1175"/>
              </a:spcAft>
              <a:defRPr/>
            </a:pPr>
            <a:r>
              <a:rPr lang="en-US" sz="1801" dirty="0">
                <a:solidFill>
                  <a:schemeClr val="tx1"/>
                </a:solidFill>
                <a:latin typeface="Segoe UI" panose="020B0502040204020203" pitchFamily="34" charset="0"/>
                <a:ea typeface="Segoe UI" panose="020B0502040204020203" pitchFamily="34" charset="0"/>
                <a:cs typeface="Segoe UI" panose="020B0502040204020203" pitchFamily="34" charset="0"/>
              </a:rPr>
              <a:t>In-database deployment</a:t>
            </a:r>
          </a:p>
          <a:p>
            <a:pPr marL="0" lvl="1" algn="ctr" defTabSz="914016">
              <a:lnSpc>
                <a:spcPct val="90000"/>
              </a:lnSpc>
              <a:spcAft>
                <a:spcPts val="1175"/>
              </a:spcAft>
              <a:defRPr/>
            </a:pPr>
            <a:r>
              <a:rPr lang="en-US" sz="1801" dirty="0">
                <a:solidFill>
                  <a:schemeClr val="tx1"/>
                </a:solidFill>
                <a:latin typeface="Segoe UI" panose="020B0502040204020203" pitchFamily="34" charset="0"/>
                <a:ea typeface="Segoe UI" panose="020B0502040204020203" pitchFamily="34" charset="0"/>
                <a:cs typeface="Segoe UI" panose="020B0502040204020203" pitchFamily="34" charset="0"/>
              </a:rPr>
              <a:t>Memory and disk scalability</a:t>
            </a:r>
          </a:p>
          <a:p>
            <a:pPr marL="0" lvl="1" algn="ctr" defTabSz="914016" fontAlgn="base">
              <a:lnSpc>
                <a:spcPct val="90000"/>
              </a:lnSpc>
              <a:spcBef>
                <a:spcPct val="0"/>
              </a:spcBef>
              <a:spcAft>
                <a:spcPts val="1175"/>
              </a:spcAft>
              <a:defRPr/>
            </a:pPr>
            <a:r>
              <a:rPr lang="en-US" sz="1483" dirty="0">
                <a:solidFill>
                  <a:schemeClr val="tx1"/>
                </a:solidFill>
                <a:latin typeface="Segoe UI" panose="020B0502040204020203" pitchFamily="34" charset="0"/>
                <a:ea typeface="Segoe UI" panose="020B0502040204020203" pitchFamily="34" charset="0"/>
                <a:cs typeface="Segoe UI" panose="020B0502040204020203" pitchFamily="34" charset="0"/>
              </a:rPr>
              <a:t>No R </a:t>
            </a:r>
            <a:r>
              <a:rPr lang="en-US" sz="1801" dirty="0">
                <a:solidFill>
                  <a:schemeClr val="tx1"/>
                </a:solidFill>
                <a:latin typeface="Segoe UI" panose="020B0502040204020203" pitchFamily="34" charset="0"/>
                <a:ea typeface="Segoe UI" panose="020B0502040204020203" pitchFamily="34" charset="0"/>
                <a:cs typeface="Segoe UI" panose="020B0502040204020203" pitchFamily="34" charset="0"/>
              </a:rPr>
              <a:t>memory limits</a:t>
            </a:r>
          </a:p>
          <a:p>
            <a:pPr marL="0" lvl="1" algn="ctr" defTabSz="914016" fontAlgn="base">
              <a:lnSpc>
                <a:spcPct val="90000"/>
              </a:lnSpc>
              <a:spcBef>
                <a:spcPct val="0"/>
              </a:spcBef>
              <a:spcAft>
                <a:spcPts val="1175"/>
              </a:spcAft>
              <a:defRPr/>
            </a:pPr>
            <a:r>
              <a:rPr lang="en-US" sz="1483" dirty="0">
                <a:solidFill>
                  <a:schemeClr val="tx1"/>
                </a:solidFill>
                <a:latin typeface="Segoe UI" panose="020B0502040204020203" pitchFamily="34" charset="0"/>
                <a:ea typeface="Segoe UI" panose="020B0502040204020203" pitchFamily="34" charset="0"/>
                <a:cs typeface="Segoe UI" panose="020B0502040204020203" pitchFamily="34" charset="0"/>
              </a:rPr>
              <a:t>Write once, deploy anywhere</a:t>
            </a:r>
          </a:p>
          <a:p>
            <a:pPr marL="0" lvl="1" algn="ctr" defTabSz="914016" fontAlgn="base">
              <a:lnSpc>
                <a:spcPct val="90000"/>
              </a:lnSpc>
              <a:spcBef>
                <a:spcPct val="0"/>
              </a:spcBef>
              <a:spcAft>
                <a:spcPts val="1175"/>
              </a:spcAft>
              <a:defRPr/>
            </a:pPr>
            <a:endParaRPr lang="en-US" sz="180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22" name="Group 21"/>
          <p:cNvGrpSpPr/>
          <p:nvPr/>
        </p:nvGrpSpPr>
        <p:grpSpPr>
          <a:xfrm>
            <a:off x="5876635" y="2026741"/>
            <a:ext cx="622001" cy="622001"/>
            <a:chOff x="1687102" y="3276451"/>
            <a:chExt cx="774379" cy="774379"/>
          </a:xfrm>
          <a:solidFill>
            <a:srgbClr val="164F7E"/>
          </a:solidFill>
        </p:grpSpPr>
        <p:sp>
          <p:nvSpPr>
            <p:cNvPr id="23" name="Freeform 5"/>
            <p:cNvSpPr>
              <a:spLocks/>
            </p:cNvSpPr>
            <p:nvPr/>
          </p:nvSpPr>
          <p:spPr bwMode="auto">
            <a:xfrm>
              <a:off x="1687102" y="3395774"/>
              <a:ext cx="655056" cy="655056"/>
            </a:xfrm>
            <a:custGeom>
              <a:avLst/>
              <a:gdLst>
                <a:gd name="T0" fmla="*/ 220 w 538"/>
                <a:gd name="T1" fmla="*/ 489 h 538"/>
                <a:gd name="T2" fmla="*/ 85 w 538"/>
                <a:gd name="T3" fmla="*/ 489 h 538"/>
                <a:gd name="T4" fmla="*/ 489 w 538"/>
                <a:gd name="T5" fmla="*/ 85 h 538"/>
                <a:gd name="T6" fmla="*/ 489 w 538"/>
                <a:gd name="T7" fmla="*/ 220 h 538"/>
                <a:gd name="T8" fmla="*/ 538 w 538"/>
                <a:gd name="T9" fmla="*/ 220 h 538"/>
                <a:gd name="T10" fmla="*/ 538 w 538"/>
                <a:gd name="T11" fmla="*/ 0 h 538"/>
                <a:gd name="T12" fmla="*/ 318 w 538"/>
                <a:gd name="T13" fmla="*/ 0 h 538"/>
                <a:gd name="T14" fmla="*/ 318 w 538"/>
                <a:gd name="T15" fmla="*/ 49 h 538"/>
                <a:gd name="T16" fmla="*/ 453 w 538"/>
                <a:gd name="T17" fmla="*/ 49 h 538"/>
                <a:gd name="T18" fmla="*/ 49 w 538"/>
                <a:gd name="T19" fmla="*/ 453 h 538"/>
                <a:gd name="T20" fmla="*/ 49 w 538"/>
                <a:gd name="T21" fmla="*/ 318 h 538"/>
                <a:gd name="T22" fmla="*/ 0 w 538"/>
                <a:gd name="T23" fmla="*/ 318 h 538"/>
                <a:gd name="T24" fmla="*/ 0 w 538"/>
                <a:gd name="T25" fmla="*/ 538 h 538"/>
                <a:gd name="T26" fmla="*/ 220 w 538"/>
                <a:gd name="T27" fmla="*/ 538 h 538"/>
                <a:gd name="T28" fmla="*/ 220 w 538"/>
                <a:gd name="T29" fmla="*/ 489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8" h="538">
                  <a:moveTo>
                    <a:pt x="220" y="489"/>
                  </a:moveTo>
                  <a:lnTo>
                    <a:pt x="85" y="489"/>
                  </a:lnTo>
                  <a:lnTo>
                    <a:pt x="489" y="85"/>
                  </a:lnTo>
                  <a:lnTo>
                    <a:pt x="489" y="220"/>
                  </a:lnTo>
                  <a:lnTo>
                    <a:pt x="538" y="220"/>
                  </a:lnTo>
                  <a:lnTo>
                    <a:pt x="538" y="0"/>
                  </a:lnTo>
                  <a:lnTo>
                    <a:pt x="318" y="0"/>
                  </a:lnTo>
                  <a:lnTo>
                    <a:pt x="318" y="49"/>
                  </a:lnTo>
                  <a:lnTo>
                    <a:pt x="453" y="49"/>
                  </a:lnTo>
                  <a:lnTo>
                    <a:pt x="49" y="453"/>
                  </a:lnTo>
                  <a:lnTo>
                    <a:pt x="49" y="318"/>
                  </a:lnTo>
                  <a:lnTo>
                    <a:pt x="0" y="318"/>
                  </a:lnTo>
                  <a:lnTo>
                    <a:pt x="0" y="538"/>
                  </a:lnTo>
                  <a:lnTo>
                    <a:pt x="220" y="538"/>
                  </a:lnTo>
                  <a:lnTo>
                    <a:pt x="220" y="489"/>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24" name="Freeform 6"/>
            <p:cNvSpPr>
              <a:spLocks/>
            </p:cNvSpPr>
            <p:nvPr/>
          </p:nvSpPr>
          <p:spPr bwMode="auto">
            <a:xfrm>
              <a:off x="1687102" y="3276451"/>
              <a:ext cx="774379" cy="774379"/>
            </a:xfrm>
            <a:custGeom>
              <a:avLst/>
              <a:gdLst>
                <a:gd name="T0" fmla="*/ 49 w 636"/>
                <a:gd name="T1" fmla="*/ 49 h 636"/>
                <a:gd name="T2" fmla="*/ 587 w 636"/>
                <a:gd name="T3" fmla="*/ 49 h 636"/>
                <a:gd name="T4" fmla="*/ 587 w 636"/>
                <a:gd name="T5" fmla="*/ 587 h 636"/>
                <a:gd name="T6" fmla="*/ 269 w 636"/>
                <a:gd name="T7" fmla="*/ 587 h 636"/>
                <a:gd name="T8" fmla="*/ 269 w 636"/>
                <a:gd name="T9" fmla="*/ 636 h 636"/>
                <a:gd name="T10" fmla="*/ 636 w 636"/>
                <a:gd name="T11" fmla="*/ 636 h 636"/>
                <a:gd name="T12" fmla="*/ 636 w 636"/>
                <a:gd name="T13" fmla="*/ 0 h 636"/>
                <a:gd name="T14" fmla="*/ 0 w 636"/>
                <a:gd name="T15" fmla="*/ 0 h 636"/>
                <a:gd name="T16" fmla="*/ 0 w 636"/>
                <a:gd name="T17" fmla="*/ 367 h 636"/>
                <a:gd name="T18" fmla="*/ 49 w 636"/>
                <a:gd name="T19" fmla="*/ 367 h 636"/>
                <a:gd name="T20" fmla="*/ 49 w 636"/>
                <a:gd name="T21" fmla="*/ 4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6" h="636">
                  <a:moveTo>
                    <a:pt x="49" y="49"/>
                  </a:moveTo>
                  <a:lnTo>
                    <a:pt x="587" y="49"/>
                  </a:lnTo>
                  <a:lnTo>
                    <a:pt x="587" y="587"/>
                  </a:lnTo>
                  <a:lnTo>
                    <a:pt x="269" y="587"/>
                  </a:lnTo>
                  <a:lnTo>
                    <a:pt x="269" y="636"/>
                  </a:lnTo>
                  <a:lnTo>
                    <a:pt x="636" y="636"/>
                  </a:lnTo>
                  <a:lnTo>
                    <a:pt x="636" y="0"/>
                  </a:lnTo>
                  <a:lnTo>
                    <a:pt x="0" y="0"/>
                  </a:lnTo>
                  <a:lnTo>
                    <a:pt x="0" y="367"/>
                  </a:lnTo>
                  <a:lnTo>
                    <a:pt x="49" y="367"/>
                  </a:lnTo>
                  <a:lnTo>
                    <a:pt x="49" y="49"/>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grpSp>
      <p:sp>
        <p:nvSpPr>
          <p:cNvPr id="12" name="TextBox 11"/>
          <p:cNvSpPr txBox="1"/>
          <p:nvPr/>
        </p:nvSpPr>
        <p:spPr>
          <a:xfrm>
            <a:off x="1044672" y="4249129"/>
            <a:ext cx="2933366" cy="1792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defPPr>
              <a:defRPr lang="en-US"/>
            </a:defPPr>
            <a:lvl1pPr marR="0" lvl="0" indent="0" algn="ctr" defTabSz="932411" fontAlgn="base">
              <a:lnSpc>
                <a:spcPct val="90000"/>
              </a:lnSpc>
              <a:spcBef>
                <a:spcPct val="0"/>
              </a:spcBef>
              <a:spcAft>
                <a:spcPct val="0"/>
              </a:spcAft>
              <a:buClrTx/>
              <a:buSzTx/>
              <a:buFontTx/>
              <a:buNone/>
              <a:tabLst/>
              <a:defRPr kumimoji="0" sz="1801" b="0" i="0" u="none" strike="noStrike" cap="none" spc="0" normalizeH="0" baseline="0">
                <a:ln>
                  <a:noFill/>
                </a:ln>
                <a:gradFill>
                  <a:gsLst>
                    <a:gs pos="2917">
                      <a:srgbClr val="505050"/>
                    </a:gs>
                    <a:gs pos="100000">
                      <a:srgbClr val="505050"/>
                    </a:gs>
                  </a:gsLst>
                  <a:lin ang="5400000" scaled="0"/>
                </a:gradFill>
                <a:effectLst/>
                <a:uLnTx/>
                <a:uFillTx/>
                <a:latin typeface="Segoe UI"/>
                <a:ea typeface="Segoe UI" pitchFamily="34" charset="0"/>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algn="ctr" defTabSz="914016">
              <a:lnSpc>
                <a:spcPct val="90000"/>
              </a:lnSpc>
              <a:spcAft>
                <a:spcPts val="1175"/>
              </a:spcAft>
              <a:defRPr/>
            </a:pPr>
            <a:r>
              <a:rPr lang="en-US" sz="1801" dirty="0">
                <a:solidFill>
                  <a:schemeClr val="tx1"/>
                </a:solidFill>
                <a:latin typeface="Segoe UI" panose="020B0502040204020203" pitchFamily="34" charset="0"/>
                <a:cs typeface="Segoe UI" panose="020B0502040204020203" pitchFamily="34" charset="0"/>
              </a:rPr>
              <a:t>Enterprise speed and </a:t>
            </a:r>
            <a:r>
              <a:rPr lang="en-US" sz="1483" dirty="0">
                <a:solidFill>
                  <a:schemeClr val="tx1"/>
                </a:solidFill>
                <a:latin typeface="Segoe UI" panose="020B0502040204020203" pitchFamily="34" charset="0"/>
                <a:cs typeface="Segoe UI" panose="020B0502040204020203" pitchFamily="34" charset="0"/>
              </a:rPr>
              <a:t>scale</a:t>
            </a:r>
            <a:endParaRPr lang="en-US" sz="1801" dirty="0">
              <a:solidFill>
                <a:schemeClr val="tx1"/>
              </a:solidFill>
              <a:latin typeface="Segoe UI" panose="020B0502040204020203" pitchFamily="34" charset="0"/>
              <a:cs typeface="Segoe UI" panose="020B0502040204020203" pitchFamily="34" charset="0"/>
            </a:endParaRPr>
          </a:p>
          <a:p>
            <a:pPr marL="0" lvl="1" algn="ctr" defTabSz="914016" fontAlgn="base">
              <a:lnSpc>
                <a:spcPct val="90000"/>
              </a:lnSpc>
              <a:spcBef>
                <a:spcPct val="0"/>
              </a:spcBef>
              <a:spcAft>
                <a:spcPts val="1175"/>
              </a:spcAft>
              <a:defRPr/>
            </a:pPr>
            <a:r>
              <a:rPr lang="en-US" sz="1801" dirty="0">
                <a:solidFill>
                  <a:schemeClr val="tx1"/>
                </a:solidFill>
                <a:latin typeface="Segoe UI" panose="020B0502040204020203" pitchFamily="34" charset="0"/>
                <a:ea typeface="Segoe UI" pitchFamily="34" charset="0"/>
                <a:cs typeface="Segoe UI" panose="020B0502040204020203" pitchFamily="34" charset="0"/>
              </a:rPr>
              <a:t>Near-DB analytics </a:t>
            </a:r>
          </a:p>
          <a:p>
            <a:pPr marL="0" lvl="1" algn="ctr" defTabSz="914016" fontAlgn="base">
              <a:lnSpc>
                <a:spcPct val="90000"/>
              </a:lnSpc>
              <a:spcBef>
                <a:spcPct val="0"/>
              </a:spcBef>
              <a:spcAft>
                <a:spcPts val="1175"/>
              </a:spcAft>
              <a:defRPr/>
            </a:pPr>
            <a:r>
              <a:rPr lang="en-US" sz="1801" dirty="0">
                <a:solidFill>
                  <a:schemeClr val="tx1"/>
                </a:solidFill>
                <a:latin typeface="Segoe UI" panose="020B0502040204020203" pitchFamily="34" charset="0"/>
                <a:cs typeface="Segoe UI" panose="020B0502040204020203" pitchFamily="34" charset="0"/>
              </a:rPr>
              <a:t>Parallel threading and processing </a:t>
            </a:r>
          </a:p>
          <a:p>
            <a:pPr marL="0" lvl="1" algn="ctr" defTabSz="914016" fontAlgn="base">
              <a:lnSpc>
                <a:spcPct val="90000"/>
              </a:lnSpc>
              <a:spcBef>
                <a:spcPct val="0"/>
              </a:spcBef>
              <a:spcAft>
                <a:spcPts val="1175"/>
              </a:spcAft>
              <a:defRPr/>
            </a:pPr>
            <a:r>
              <a:rPr lang="en-US" sz="1483" dirty="0">
                <a:solidFill>
                  <a:schemeClr val="tx1"/>
                </a:solidFill>
                <a:latin typeface="Segoe UI" panose="020B0502040204020203" pitchFamily="34" charset="0"/>
                <a:ea typeface="Segoe UI" pitchFamily="34" charset="0"/>
                <a:cs typeface="Segoe UI" panose="020B0502040204020203" pitchFamily="34" charset="0"/>
              </a:rPr>
              <a:t>Reuse SQL skills for data engineering</a:t>
            </a:r>
          </a:p>
        </p:txBody>
      </p:sp>
      <p:grpSp>
        <p:nvGrpSpPr>
          <p:cNvPr id="4" name="Group 3"/>
          <p:cNvGrpSpPr/>
          <p:nvPr/>
        </p:nvGrpSpPr>
        <p:grpSpPr>
          <a:xfrm>
            <a:off x="2011246" y="2026741"/>
            <a:ext cx="1000218" cy="786496"/>
            <a:chOff x="2071511" y="1992972"/>
            <a:chExt cx="685718" cy="539196"/>
          </a:xfrm>
          <a:solidFill>
            <a:srgbClr val="164F7E"/>
          </a:solidFill>
        </p:grpSpPr>
        <p:sp>
          <p:nvSpPr>
            <p:cNvPr id="25" name="Freeform 352"/>
            <p:cNvSpPr>
              <a:spLocks noEditPoints="1"/>
            </p:cNvSpPr>
            <p:nvPr/>
          </p:nvSpPr>
          <p:spPr bwMode="auto">
            <a:xfrm>
              <a:off x="2071511" y="1992972"/>
              <a:ext cx="277413" cy="277413"/>
            </a:xfrm>
            <a:custGeom>
              <a:avLst/>
              <a:gdLst>
                <a:gd name="T0" fmla="*/ 53 w 142"/>
                <a:gd name="T1" fmla="*/ 10 h 142"/>
                <a:gd name="T2" fmla="*/ 54 w 142"/>
                <a:gd name="T3" fmla="*/ 21 h 142"/>
                <a:gd name="T4" fmla="*/ 66 w 142"/>
                <a:gd name="T5" fmla="*/ 35 h 142"/>
                <a:gd name="T6" fmla="*/ 75 w 142"/>
                <a:gd name="T7" fmla="*/ 44 h 142"/>
                <a:gd name="T8" fmla="*/ 77 w 142"/>
                <a:gd name="T9" fmla="*/ 59 h 142"/>
                <a:gd name="T10" fmla="*/ 70 w 142"/>
                <a:gd name="T11" fmla="*/ 69 h 142"/>
                <a:gd name="T12" fmla="*/ 69 w 142"/>
                <a:gd name="T13" fmla="*/ 71 h 142"/>
                <a:gd name="T14" fmla="*/ 68 w 142"/>
                <a:gd name="T15" fmla="*/ 72 h 142"/>
                <a:gd name="T16" fmla="*/ 61 w 142"/>
                <a:gd name="T17" fmla="*/ 77 h 142"/>
                <a:gd name="T18" fmla="*/ 51 w 142"/>
                <a:gd name="T19" fmla="*/ 79 h 142"/>
                <a:gd name="T20" fmla="*/ 43 w 142"/>
                <a:gd name="T21" fmla="*/ 77 h 142"/>
                <a:gd name="T22" fmla="*/ 36 w 142"/>
                <a:gd name="T23" fmla="*/ 71 h 142"/>
                <a:gd name="T24" fmla="*/ 24 w 142"/>
                <a:gd name="T25" fmla="*/ 58 h 142"/>
                <a:gd name="T26" fmla="*/ 11 w 142"/>
                <a:gd name="T27" fmla="*/ 47 h 142"/>
                <a:gd name="T28" fmla="*/ 14 w 142"/>
                <a:gd name="T29" fmla="*/ 82 h 142"/>
                <a:gd name="T30" fmla="*/ 35 w 142"/>
                <a:gd name="T31" fmla="*/ 105 h 142"/>
                <a:gd name="T32" fmla="*/ 60 w 142"/>
                <a:gd name="T33" fmla="*/ 111 h 142"/>
                <a:gd name="T34" fmla="*/ 79 w 142"/>
                <a:gd name="T35" fmla="*/ 107 h 142"/>
                <a:gd name="T36" fmla="*/ 83 w 142"/>
                <a:gd name="T37" fmla="*/ 107 h 142"/>
                <a:gd name="T38" fmla="*/ 107 w 142"/>
                <a:gd name="T39" fmla="*/ 131 h 142"/>
                <a:gd name="T40" fmla="*/ 123 w 142"/>
                <a:gd name="T41" fmla="*/ 113 h 142"/>
                <a:gd name="T42" fmla="*/ 109 w 142"/>
                <a:gd name="T43" fmla="*/ 83 h 142"/>
                <a:gd name="T44" fmla="*/ 108 w 142"/>
                <a:gd name="T45" fmla="*/ 78 h 142"/>
                <a:gd name="T46" fmla="*/ 111 w 142"/>
                <a:gd name="T47" fmla="*/ 49 h 142"/>
                <a:gd name="T48" fmla="*/ 95 w 142"/>
                <a:gd name="T49" fmla="*/ 24 h 142"/>
                <a:gd name="T50" fmla="*/ 74 w 142"/>
                <a:gd name="T51" fmla="*/ 11 h 142"/>
                <a:gd name="T52" fmla="*/ 60 w 142"/>
                <a:gd name="T53" fmla="*/ 0 h 142"/>
                <a:gd name="T54" fmla="*/ 90 w 142"/>
                <a:gd name="T55" fmla="*/ 8 h 142"/>
                <a:gd name="T56" fmla="*/ 113 w 142"/>
                <a:gd name="T57" fmla="*/ 30 h 142"/>
                <a:gd name="T58" fmla="*/ 121 w 142"/>
                <a:gd name="T59" fmla="*/ 62 h 142"/>
                <a:gd name="T60" fmla="*/ 141 w 142"/>
                <a:gd name="T61" fmla="*/ 102 h 142"/>
                <a:gd name="T62" fmla="*/ 142 w 142"/>
                <a:gd name="T63" fmla="*/ 106 h 142"/>
                <a:gd name="T64" fmla="*/ 133 w 142"/>
                <a:gd name="T65" fmla="*/ 117 h 142"/>
                <a:gd name="T66" fmla="*/ 119 w 142"/>
                <a:gd name="T67" fmla="*/ 131 h 142"/>
                <a:gd name="T68" fmla="*/ 108 w 142"/>
                <a:gd name="T69" fmla="*/ 141 h 142"/>
                <a:gd name="T70" fmla="*/ 104 w 142"/>
                <a:gd name="T71" fmla="*/ 141 h 142"/>
                <a:gd name="T72" fmla="*/ 79 w 142"/>
                <a:gd name="T73" fmla="*/ 117 h 142"/>
                <a:gd name="T74" fmla="*/ 60 w 142"/>
                <a:gd name="T75" fmla="*/ 121 h 142"/>
                <a:gd name="T76" fmla="*/ 30 w 142"/>
                <a:gd name="T77" fmla="*/ 112 h 142"/>
                <a:gd name="T78" fmla="*/ 7 w 142"/>
                <a:gd name="T79" fmla="*/ 88 h 142"/>
                <a:gd name="T80" fmla="*/ 0 w 142"/>
                <a:gd name="T81" fmla="*/ 53 h 142"/>
                <a:gd name="T82" fmla="*/ 6 w 142"/>
                <a:gd name="T83" fmla="*/ 34 h 142"/>
                <a:gd name="T84" fmla="*/ 11 w 142"/>
                <a:gd name="T85" fmla="*/ 33 h 142"/>
                <a:gd name="T86" fmla="*/ 19 w 142"/>
                <a:gd name="T87" fmla="*/ 40 h 142"/>
                <a:gd name="T88" fmla="*/ 39 w 142"/>
                <a:gd name="T89" fmla="*/ 60 h 142"/>
                <a:gd name="T90" fmla="*/ 46 w 142"/>
                <a:gd name="T91" fmla="*/ 67 h 142"/>
                <a:gd name="T92" fmla="*/ 51 w 142"/>
                <a:gd name="T93" fmla="*/ 71 h 142"/>
                <a:gd name="T94" fmla="*/ 58 w 142"/>
                <a:gd name="T95" fmla="*/ 68 h 142"/>
                <a:gd name="T96" fmla="*/ 61 w 142"/>
                <a:gd name="T97" fmla="*/ 64 h 142"/>
                <a:gd name="T98" fmla="*/ 63 w 142"/>
                <a:gd name="T99" fmla="*/ 63 h 142"/>
                <a:gd name="T100" fmla="*/ 66 w 142"/>
                <a:gd name="T101" fmla="*/ 59 h 142"/>
                <a:gd name="T102" fmla="*/ 69 w 142"/>
                <a:gd name="T103" fmla="*/ 54 h 142"/>
                <a:gd name="T104" fmla="*/ 68 w 142"/>
                <a:gd name="T105" fmla="*/ 49 h 142"/>
                <a:gd name="T106" fmla="*/ 63 w 142"/>
                <a:gd name="T107" fmla="*/ 44 h 142"/>
                <a:gd name="T108" fmla="*/ 53 w 142"/>
                <a:gd name="T109" fmla="*/ 34 h 142"/>
                <a:gd name="T110" fmla="*/ 32 w 142"/>
                <a:gd name="T111" fmla="*/ 14 h 142"/>
                <a:gd name="T112" fmla="*/ 31 w 142"/>
                <a:gd name="T113" fmla="*/ 9 h 142"/>
                <a:gd name="T114" fmla="*/ 34 w 142"/>
                <a:gd name="T115" fmla="*/ 6 h 142"/>
                <a:gd name="T116" fmla="*/ 60 w 142"/>
                <a:gd name="T11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 h="142">
                  <a:moveTo>
                    <a:pt x="60" y="9"/>
                  </a:moveTo>
                  <a:lnTo>
                    <a:pt x="53" y="10"/>
                  </a:lnTo>
                  <a:lnTo>
                    <a:pt x="44" y="11"/>
                  </a:lnTo>
                  <a:lnTo>
                    <a:pt x="54" y="21"/>
                  </a:lnTo>
                  <a:lnTo>
                    <a:pt x="61" y="29"/>
                  </a:lnTo>
                  <a:lnTo>
                    <a:pt x="66" y="35"/>
                  </a:lnTo>
                  <a:lnTo>
                    <a:pt x="70" y="38"/>
                  </a:lnTo>
                  <a:lnTo>
                    <a:pt x="75" y="44"/>
                  </a:lnTo>
                  <a:lnTo>
                    <a:pt x="78" y="50"/>
                  </a:lnTo>
                  <a:lnTo>
                    <a:pt x="77" y="59"/>
                  </a:lnTo>
                  <a:lnTo>
                    <a:pt x="70" y="68"/>
                  </a:lnTo>
                  <a:lnTo>
                    <a:pt x="70" y="69"/>
                  </a:lnTo>
                  <a:lnTo>
                    <a:pt x="69" y="69"/>
                  </a:lnTo>
                  <a:lnTo>
                    <a:pt x="69" y="71"/>
                  </a:lnTo>
                  <a:lnTo>
                    <a:pt x="68" y="71"/>
                  </a:lnTo>
                  <a:lnTo>
                    <a:pt x="68" y="72"/>
                  </a:lnTo>
                  <a:lnTo>
                    <a:pt x="66" y="72"/>
                  </a:lnTo>
                  <a:lnTo>
                    <a:pt x="61" y="77"/>
                  </a:lnTo>
                  <a:lnTo>
                    <a:pt x="56" y="78"/>
                  </a:lnTo>
                  <a:lnTo>
                    <a:pt x="51" y="79"/>
                  </a:lnTo>
                  <a:lnTo>
                    <a:pt x="48" y="79"/>
                  </a:lnTo>
                  <a:lnTo>
                    <a:pt x="43" y="77"/>
                  </a:lnTo>
                  <a:lnTo>
                    <a:pt x="39" y="74"/>
                  </a:lnTo>
                  <a:lnTo>
                    <a:pt x="36" y="71"/>
                  </a:lnTo>
                  <a:lnTo>
                    <a:pt x="32" y="67"/>
                  </a:lnTo>
                  <a:lnTo>
                    <a:pt x="24" y="58"/>
                  </a:lnTo>
                  <a:lnTo>
                    <a:pt x="12" y="47"/>
                  </a:lnTo>
                  <a:lnTo>
                    <a:pt x="11" y="47"/>
                  </a:lnTo>
                  <a:lnTo>
                    <a:pt x="10" y="64"/>
                  </a:lnTo>
                  <a:lnTo>
                    <a:pt x="14" y="82"/>
                  </a:lnTo>
                  <a:lnTo>
                    <a:pt x="25" y="97"/>
                  </a:lnTo>
                  <a:lnTo>
                    <a:pt x="35" y="105"/>
                  </a:lnTo>
                  <a:lnTo>
                    <a:pt x="48" y="110"/>
                  </a:lnTo>
                  <a:lnTo>
                    <a:pt x="60" y="111"/>
                  </a:lnTo>
                  <a:lnTo>
                    <a:pt x="70" y="110"/>
                  </a:lnTo>
                  <a:lnTo>
                    <a:pt x="79" y="107"/>
                  </a:lnTo>
                  <a:lnTo>
                    <a:pt x="80" y="107"/>
                  </a:lnTo>
                  <a:lnTo>
                    <a:pt x="83" y="107"/>
                  </a:lnTo>
                  <a:lnTo>
                    <a:pt x="84" y="108"/>
                  </a:lnTo>
                  <a:lnTo>
                    <a:pt x="107" y="131"/>
                  </a:lnTo>
                  <a:lnTo>
                    <a:pt x="116" y="121"/>
                  </a:lnTo>
                  <a:lnTo>
                    <a:pt x="123" y="113"/>
                  </a:lnTo>
                  <a:lnTo>
                    <a:pt x="132" y="105"/>
                  </a:lnTo>
                  <a:lnTo>
                    <a:pt x="109" y="83"/>
                  </a:lnTo>
                  <a:lnTo>
                    <a:pt x="108" y="81"/>
                  </a:lnTo>
                  <a:lnTo>
                    <a:pt x="108" y="78"/>
                  </a:lnTo>
                  <a:lnTo>
                    <a:pt x="111" y="63"/>
                  </a:lnTo>
                  <a:lnTo>
                    <a:pt x="111" y="49"/>
                  </a:lnTo>
                  <a:lnTo>
                    <a:pt x="104" y="35"/>
                  </a:lnTo>
                  <a:lnTo>
                    <a:pt x="95" y="24"/>
                  </a:lnTo>
                  <a:lnTo>
                    <a:pt x="85" y="16"/>
                  </a:lnTo>
                  <a:lnTo>
                    <a:pt x="74" y="11"/>
                  </a:lnTo>
                  <a:lnTo>
                    <a:pt x="60" y="9"/>
                  </a:lnTo>
                  <a:close/>
                  <a:moveTo>
                    <a:pt x="60" y="0"/>
                  </a:moveTo>
                  <a:lnTo>
                    <a:pt x="75" y="1"/>
                  </a:lnTo>
                  <a:lnTo>
                    <a:pt x="90" y="8"/>
                  </a:lnTo>
                  <a:lnTo>
                    <a:pt x="103" y="18"/>
                  </a:lnTo>
                  <a:lnTo>
                    <a:pt x="113" y="30"/>
                  </a:lnTo>
                  <a:lnTo>
                    <a:pt x="119" y="45"/>
                  </a:lnTo>
                  <a:lnTo>
                    <a:pt x="121" y="62"/>
                  </a:lnTo>
                  <a:lnTo>
                    <a:pt x="118" y="78"/>
                  </a:lnTo>
                  <a:lnTo>
                    <a:pt x="141" y="102"/>
                  </a:lnTo>
                  <a:lnTo>
                    <a:pt x="142" y="103"/>
                  </a:lnTo>
                  <a:lnTo>
                    <a:pt x="142" y="106"/>
                  </a:lnTo>
                  <a:lnTo>
                    <a:pt x="142" y="108"/>
                  </a:lnTo>
                  <a:lnTo>
                    <a:pt x="133" y="117"/>
                  </a:lnTo>
                  <a:lnTo>
                    <a:pt x="127" y="123"/>
                  </a:lnTo>
                  <a:lnTo>
                    <a:pt x="119" y="131"/>
                  </a:lnTo>
                  <a:lnTo>
                    <a:pt x="109" y="141"/>
                  </a:lnTo>
                  <a:lnTo>
                    <a:pt x="108" y="141"/>
                  </a:lnTo>
                  <a:lnTo>
                    <a:pt x="107" y="142"/>
                  </a:lnTo>
                  <a:lnTo>
                    <a:pt x="104" y="141"/>
                  </a:lnTo>
                  <a:lnTo>
                    <a:pt x="103" y="141"/>
                  </a:lnTo>
                  <a:lnTo>
                    <a:pt x="79" y="117"/>
                  </a:lnTo>
                  <a:lnTo>
                    <a:pt x="70" y="120"/>
                  </a:lnTo>
                  <a:lnTo>
                    <a:pt x="60" y="121"/>
                  </a:lnTo>
                  <a:lnTo>
                    <a:pt x="45" y="118"/>
                  </a:lnTo>
                  <a:lnTo>
                    <a:pt x="30" y="112"/>
                  </a:lnTo>
                  <a:lnTo>
                    <a:pt x="17" y="103"/>
                  </a:lnTo>
                  <a:lnTo>
                    <a:pt x="7" y="88"/>
                  </a:lnTo>
                  <a:lnTo>
                    <a:pt x="1" y="72"/>
                  </a:lnTo>
                  <a:lnTo>
                    <a:pt x="0" y="53"/>
                  </a:lnTo>
                  <a:lnTo>
                    <a:pt x="5" y="35"/>
                  </a:lnTo>
                  <a:lnTo>
                    <a:pt x="6" y="34"/>
                  </a:lnTo>
                  <a:lnTo>
                    <a:pt x="9" y="33"/>
                  </a:lnTo>
                  <a:lnTo>
                    <a:pt x="11" y="33"/>
                  </a:lnTo>
                  <a:lnTo>
                    <a:pt x="12" y="34"/>
                  </a:lnTo>
                  <a:lnTo>
                    <a:pt x="19" y="40"/>
                  </a:lnTo>
                  <a:lnTo>
                    <a:pt x="30" y="52"/>
                  </a:lnTo>
                  <a:lnTo>
                    <a:pt x="39" y="60"/>
                  </a:lnTo>
                  <a:lnTo>
                    <a:pt x="43" y="64"/>
                  </a:lnTo>
                  <a:lnTo>
                    <a:pt x="46" y="67"/>
                  </a:lnTo>
                  <a:lnTo>
                    <a:pt x="49" y="69"/>
                  </a:lnTo>
                  <a:lnTo>
                    <a:pt x="51" y="71"/>
                  </a:lnTo>
                  <a:lnTo>
                    <a:pt x="54" y="69"/>
                  </a:lnTo>
                  <a:lnTo>
                    <a:pt x="58" y="68"/>
                  </a:lnTo>
                  <a:lnTo>
                    <a:pt x="60" y="65"/>
                  </a:lnTo>
                  <a:lnTo>
                    <a:pt x="61" y="64"/>
                  </a:lnTo>
                  <a:lnTo>
                    <a:pt x="61" y="64"/>
                  </a:lnTo>
                  <a:lnTo>
                    <a:pt x="63" y="63"/>
                  </a:lnTo>
                  <a:lnTo>
                    <a:pt x="64" y="62"/>
                  </a:lnTo>
                  <a:lnTo>
                    <a:pt x="66" y="59"/>
                  </a:lnTo>
                  <a:lnTo>
                    <a:pt x="68" y="57"/>
                  </a:lnTo>
                  <a:lnTo>
                    <a:pt x="69" y="54"/>
                  </a:lnTo>
                  <a:lnTo>
                    <a:pt x="68" y="52"/>
                  </a:lnTo>
                  <a:lnTo>
                    <a:pt x="68" y="49"/>
                  </a:lnTo>
                  <a:lnTo>
                    <a:pt x="65" y="47"/>
                  </a:lnTo>
                  <a:lnTo>
                    <a:pt x="63" y="44"/>
                  </a:lnTo>
                  <a:lnTo>
                    <a:pt x="59" y="40"/>
                  </a:lnTo>
                  <a:lnTo>
                    <a:pt x="53" y="34"/>
                  </a:lnTo>
                  <a:lnTo>
                    <a:pt x="44" y="25"/>
                  </a:lnTo>
                  <a:lnTo>
                    <a:pt x="32" y="14"/>
                  </a:lnTo>
                  <a:lnTo>
                    <a:pt x="31" y="11"/>
                  </a:lnTo>
                  <a:lnTo>
                    <a:pt x="31" y="9"/>
                  </a:lnTo>
                  <a:lnTo>
                    <a:pt x="32" y="8"/>
                  </a:lnTo>
                  <a:lnTo>
                    <a:pt x="34" y="6"/>
                  </a:lnTo>
                  <a:lnTo>
                    <a:pt x="46" y="1"/>
                  </a:lnTo>
                  <a:lnTo>
                    <a:pt x="60" y="0"/>
                  </a:lnTo>
                  <a:close/>
                </a:path>
              </a:pathLst>
            </a:custGeom>
            <a:grpFill/>
            <a:ln w="1905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6" name="Freeform 353"/>
            <p:cNvSpPr>
              <a:spLocks noEditPoints="1"/>
            </p:cNvSpPr>
            <p:nvPr/>
          </p:nvSpPr>
          <p:spPr bwMode="auto">
            <a:xfrm>
              <a:off x="2563821" y="2018368"/>
              <a:ext cx="193408" cy="193408"/>
            </a:xfrm>
            <a:custGeom>
              <a:avLst/>
              <a:gdLst>
                <a:gd name="T0" fmla="*/ 78 w 99"/>
                <a:gd name="T1" fmla="*/ 10 h 99"/>
                <a:gd name="T2" fmla="*/ 74 w 99"/>
                <a:gd name="T3" fmla="*/ 15 h 99"/>
                <a:gd name="T4" fmla="*/ 69 w 99"/>
                <a:gd name="T5" fmla="*/ 21 h 99"/>
                <a:gd name="T6" fmla="*/ 59 w 99"/>
                <a:gd name="T7" fmla="*/ 34 h 99"/>
                <a:gd name="T8" fmla="*/ 50 w 99"/>
                <a:gd name="T9" fmla="*/ 44 h 99"/>
                <a:gd name="T10" fmla="*/ 26 w 99"/>
                <a:gd name="T11" fmla="*/ 66 h 99"/>
                <a:gd name="T12" fmla="*/ 14 w 99"/>
                <a:gd name="T13" fmla="*/ 84 h 99"/>
                <a:gd name="T14" fmla="*/ 17 w 99"/>
                <a:gd name="T15" fmla="*/ 88 h 99"/>
                <a:gd name="T16" fmla="*/ 45 w 99"/>
                <a:gd name="T17" fmla="*/ 60 h 99"/>
                <a:gd name="T18" fmla="*/ 59 w 99"/>
                <a:gd name="T19" fmla="*/ 46 h 99"/>
                <a:gd name="T20" fmla="*/ 64 w 99"/>
                <a:gd name="T21" fmla="*/ 41 h 99"/>
                <a:gd name="T22" fmla="*/ 70 w 99"/>
                <a:gd name="T23" fmla="*/ 35 h 99"/>
                <a:gd name="T24" fmla="*/ 80 w 99"/>
                <a:gd name="T25" fmla="*/ 29 h 99"/>
                <a:gd name="T26" fmla="*/ 87 w 99"/>
                <a:gd name="T27" fmla="*/ 24 h 99"/>
                <a:gd name="T28" fmla="*/ 89 w 99"/>
                <a:gd name="T29" fmla="*/ 18 h 99"/>
                <a:gd name="T30" fmla="*/ 88 w 99"/>
                <a:gd name="T31" fmla="*/ 15 h 99"/>
                <a:gd name="T32" fmla="*/ 85 w 99"/>
                <a:gd name="T33" fmla="*/ 12 h 99"/>
                <a:gd name="T34" fmla="*/ 83 w 99"/>
                <a:gd name="T35" fmla="*/ 11 h 99"/>
                <a:gd name="T36" fmla="*/ 80 w 99"/>
                <a:gd name="T37" fmla="*/ 10 h 99"/>
                <a:gd name="T38" fmla="*/ 84 w 99"/>
                <a:gd name="T39" fmla="*/ 1 h 99"/>
                <a:gd name="T40" fmla="*/ 90 w 99"/>
                <a:gd name="T41" fmla="*/ 5 h 99"/>
                <a:gd name="T42" fmla="*/ 93 w 99"/>
                <a:gd name="T43" fmla="*/ 7 h 99"/>
                <a:gd name="T44" fmla="*/ 98 w 99"/>
                <a:gd name="T45" fmla="*/ 15 h 99"/>
                <a:gd name="T46" fmla="*/ 98 w 99"/>
                <a:gd name="T47" fmla="*/ 24 h 99"/>
                <a:gd name="T48" fmla="*/ 92 w 99"/>
                <a:gd name="T49" fmla="*/ 31 h 99"/>
                <a:gd name="T50" fmla="*/ 83 w 99"/>
                <a:gd name="T51" fmla="*/ 39 h 99"/>
                <a:gd name="T52" fmla="*/ 72 w 99"/>
                <a:gd name="T53" fmla="*/ 47 h 99"/>
                <a:gd name="T54" fmla="*/ 68 w 99"/>
                <a:gd name="T55" fmla="*/ 50 h 99"/>
                <a:gd name="T56" fmla="*/ 61 w 99"/>
                <a:gd name="T57" fmla="*/ 58 h 99"/>
                <a:gd name="T58" fmla="*/ 38 w 99"/>
                <a:gd name="T59" fmla="*/ 81 h 99"/>
                <a:gd name="T60" fmla="*/ 20 w 99"/>
                <a:gd name="T61" fmla="*/ 99 h 99"/>
                <a:gd name="T62" fmla="*/ 17 w 99"/>
                <a:gd name="T63" fmla="*/ 99 h 99"/>
                <a:gd name="T64" fmla="*/ 14 w 99"/>
                <a:gd name="T65" fmla="*/ 98 h 99"/>
                <a:gd name="T66" fmla="*/ 9 w 99"/>
                <a:gd name="T67" fmla="*/ 93 h 99"/>
                <a:gd name="T68" fmla="*/ 5 w 99"/>
                <a:gd name="T69" fmla="*/ 88 h 99"/>
                <a:gd name="T70" fmla="*/ 0 w 99"/>
                <a:gd name="T71" fmla="*/ 84 h 99"/>
                <a:gd name="T72" fmla="*/ 0 w 99"/>
                <a:gd name="T73" fmla="*/ 80 h 99"/>
                <a:gd name="T74" fmla="*/ 17 w 99"/>
                <a:gd name="T75" fmla="*/ 63 h 99"/>
                <a:gd name="T76" fmla="*/ 43 w 99"/>
                <a:gd name="T77" fmla="*/ 37 h 99"/>
                <a:gd name="T78" fmla="*/ 53 w 99"/>
                <a:gd name="T79" fmla="*/ 27 h 99"/>
                <a:gd name="T80" fmla="*/ 61 w 99"/>
                <a:gd name="T81" fmla="*/ 16 h 99"/>
                <a:gd name="T82" fmla="*/ 68 w 99"/>
                <a:gd name="T83" fmla="*/ 7 h 99"/>
                <a:gd name="T84" fmla="*/ 75 w 99"/>
                <a:gd name="T85" fmla="*/ 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80" y="10"/>
                  </a:moveTo>
                  <a:lnTo>
                    <a:pt x="78" y="10"/>
                  </a:lnTo>
                  <a:lnTo>
                    <a:pt x="77" y="12"/>
                  </a:lnTo>
                  <a:lnTo>
                    <a:pt x="74" y="15"/>
                  </a:lnTo>
                  <a:lnTo>
                    <a:pt x="72" y="18"/>
                  </a:lnTo>
                  <a:lnTo>
                    <a:pt x="69" y="21"/>
                  </a:lnTo>
                  <a:lnTo>
                    <a:pt x="64" y="27"/>
                  </a:lnTo>
                  <a:lnTo>
                    <a:pt x="59" y="34"/>
                  </a:lnTo>
                  <a:lnTo>
                    <a:pt x="56" y="36"/>
                  </a:lnTo>
                  <a:lnTo>
                    <a:pt x="50" y="44"/>
                  </a:lnTo>
                  <a:lnTo>
                    <a:pt x="40" y="54"/>
                  </a:lnTo>
                  <a:lnTo>
                    <a:pt x="26" y="66"/>
                  </a:lnTo>
                  <a:lnTo>
                    <a:pt x="11" y="81"/>
                  </a:lnTo>
                  <a:lnTo>
                    <a:pt x="14" y="84"/>
                  </a:lnTo>
                  <a:lnTo>
                    <a:pt x="15" y="85"/>
                  </a:lnTo>
                  <a:lnTo>
                    <a:pt x="17" y="88"/>
                  </a:lnTo>
                  <a:lnTo>
                    <a:pt x="32" y="73"/>
                  </a:lnTo>
                  <a:lnTo>
                    <a:pt x="45" y="60"/>
                  </a:lnTo>
                  <a:lnTo>
                    <a:pt x="55" y="50"/>
                  </a:lnTo>
                  <a:lnTo>
                    <a:pt x="59" y="46"/>
                  </a:lnTo>
                  <a:lnTo>
                    <a:pt x="61" y="44"/>
                  </a:lnTo>
                  <a:lnTo>
                    <a:pt x="64" y="41"/>
                  </a:lnTo>
                  <a:lnTo>
                    <a:pt x="65" y="40"/>
                  </a:lnTo>
                  <a:lnTo>
                    <a:pt x="70" y="35"/>
                  </a:lnTo>
                  <a:lnTo>
                    <a:pt x="78" y="30"/>
                  </a:lnTo>
                  <a:lnTo>
                    <a:pt x="80" y="29"/>
                  </a:lnTo>
                  <a:lnTo>
                    <a:pt x="84" y="26"/>
                  </a:lnTo>
                  <a:lnTo>
                    <a:pt x="87" y="24"/>
                  </a:lnTo>
                  <a:lnTo>
                    <a:pt x="88" y="21"/>
                  </a:lnTo>
                  <a:lnTo>
                    <a:pt x="89" y="18"/>
                  </a:lnTo>
                  <a:lnTo>
                    <a:pt x="89" y="17"/>
                  </a:lnTo>
                  <a:lnTo>
                    <a:pt x="88" y="15"/>
                  </a:lnTo>
                  <a:lnTo>
                    <a:pt x="85" y="13"/>
                  </a:lnTo>
                  <a:lnTo>
                    <a:pt x="85" y="12"/>
                  </a:lnTo>
                  <a:lnTo>
                    <a:pt x="84" y="12"/>
                  </a:lnTo>
                  <a:lnTo>
                    <a:pt x="83" y="11"/>
                  </a:lnTo>
                  <a:lnTo>
                    <a:pt x="82" y="10"/>
                  </a:lnTo>
                  <a:lnTo>
                    <a:pt x="80" y="10"/>
                  </a:lnTo>
                  <a:close/>
                  <a:moveTo>
                    <a:pt x="80" y="0"/>
                  </a:moveTo>
                  <a:lnTo>
                    <a:pt x="84" y="1"/>
                  </a:lnTo>
                  <a:lnTo>
                    <a:pt x="87" y="2"/>
                  </a:lnTo>
                  <a:lnTo>
                    <a:pt x="90" y="5"/>
                  </a:lnTo>
                  <a:lnTo>
                    <a:pt x="92" y="6"/>
                  </a:lnTo>
                  <a:lnTo>
                    <a:pt x="93" y="7"/>
                  </a:lnTo>
                  <a:lnTo>
                    <a:pt x="97" y="11"/>
                  </a:lnTo>
                  <a:lnTo>
                    <a:pt x="98" y="15"/>
                  </a:lnTo>
                  <a:lnTo>
                    <a:pt x="99" y="20"/>
                  </a:lnTo>
                  <a:lnTo>
                    <a:pt x="98" y="24"/>
                  </a:lnTo>
                  <a:lnTo>
                    <a:pt x="95" y="27"/>
                  </a:lnTo>
                  <a:lnTo>
                    <a:pt x="92" y="31"/>
                  </a:lnTo>
                  <a:lnTo>
                    <a:pt x="88" y="35"/>
                  </a:lnTo>
                  <a:lnTo>
                    <a:pt x="83" y="39"/>
                  </a:lnTo>
                  <a:lnTo>
                    <a:pt x="77" y="42"/>
                  </a:lnTo>
                  <a:lnTo>
                    <a:pt x="72" y="47"/>
                  </a:lnTo>
                  <a:lnTo>
                    <a:pt x="70" y="49"/>
                  </a:lnTo>
                  <a:lnTo>
                    <a:pt x="68" y="50"/>
                  </a:lnTo>
                  <a:lnTo>
                    <a:pt x="65" y="54"/>
                  </a:lnTo>
                  <a:lnTo>
                    <a:pt x="61" y="58"/>
                  </a:lnTo>
                  <a:lnTo>
                    <a:pt x="51" y="68"/>
                  </a:lnTo>
                  <a:lnTo>
                    <a:pt x="38" y="81"/>
                  </a:lnTo>
                  <a:lnTo>
                    <a:pt x="21" y="98"/>
                  </a:lnTo>
                  <a:lnTo>
                    <a:pt x="20" y="99"/>
                  </a:lnTo>
                  <a:lnTo>
                    <a:pt x="17" y="99"/>
                  </a:lnTo>
                  <a:lnTo>
                    <a:pt x="17" y="99"/>
                  </a:lnTo>
                  <a:lnTo>
                    <a:pt x="16" y="99"/>
                  </a:lnTo>
                  <a:lnTo>
                    <a:pt x="14" y="98"/>
                  </a:lnTo>
                  <a:lnTo>
                    <a:pt x="11" y="95"/>
                  </a:lnTo>
                  <a:lnTo>
                    <a:pt x="9" y="93"/>
                  </a:lnTo>
                  <a:lnTo>
                    <a:pt x="6" y="90"/>
                  </a:lnTo>
                  <a:lnTo>
                    <a:pt x="5" y="88"/>
                  </a:lnTo>
                  <a:lnTo>
                    <a:pt x="1" y="85"/>
                  </a:lnTo>
                  <a:lnTo>
                    <a:pt x="0" y="84"/>
                  </a:lnTo>
                  <a:lnTo>
                    <a:pt x="0" y="83"/>
                  </a:lnTo>
                  <a:lnTo>
                    <a:pt x="0" y="80"/>
                  </a:lnTo>
                  <a:lnTo>
                    <a:pt x="1" y="79"/>
                  </a:lnTo>
                  <a:lnTo>
                    <a:pt x="17" y="63"/>
                  </a:lnTo>
                  <a:lnTo>
                    <a:pt x="31" y="47"/>
                  </a:lnTo>
                  <a:lnTo>
                    <a:pt x="43" y="37"/>
                  </a:lnTo>
                  <a:lnTo>
                    <a:pt x="50" y="30"/>
                  </a:lnTo>
                  <a:lnTo>
                    <a:pt x="53" y="27"/>
                  </a:lnTo>
                  <a:lnTo>
                    <a:pt x="56" y="22"/>
                  </a:lnTo>
                  <a:lnTo>
                    <a:pt x="61" y="16"/>
                  </a:lnTo>
                  <a:lnTo>
                    <a:pt x="65" y="11"/>
                  </a:lnTo>
                  <a:lnTo>
                    <a:pt x="68" y="7"/>
                  </a:lnTo>
                  <a:lnTo>
                    <a:pt x="72" y="3"/>
                  </a:lnTo>
                  <a:lnTo>
                    <a:pt x="75" y="1"/>
                  </a:lnTo>
                  <a:lnTo>
                    <a:pt x="80" y="0"/>
                  </a:lnTo>
                  <a:close/>
                </a:path>
              </a:pathLst>
            </a:custGeom>
            <a:grpFill/>
            <a:ln w="1905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7" name="Freeform 354"/>
            <p:cNvSpPr>
              <a:spLocks noEditPoints="1"/>
            </p:cNvSpPr>
            <p:nvPr/>
          </p:nvSpPr>
          <p:spPr bwMode="auto">
            <a:xfrm>
              <a:off x="2255150" y="2147307"/>
              <a:ext cx="375092" cy="379000"/>
            </a:xfrm>
            <a:custGeom>
              <a:avLst/>
              <a:gdLst>
                <a:gd name="T0" fmla="*/ 143 w 192"/>
                <a:gd name="T1" fmla="*/ 18 h 194"/>
                <a:gd name="T2" fmla="*/ 133 w 192"/>
                <a:gd name="T3" fmla="*/ 26 h 194"/>
                <a:gd name="T4" fmla="*/ 124 w 192"/>
                <a:gd name="T5" fmla="*/ 23 h 194"/>
                <a:gd name="T6" fmla="*/ 117 w 192"/>
                <a:gd name="T7" fmla="*/ 27 h 194"/>
                <a:gd name="T8" fmla="*/ 100 w 192"/>
                <a:gd name="T9" fmla="*/ 46 h 194"/>
                <a:gd name="T10" fmla="*/ 44 w 192"/>
                <a:gd name="T11" fmla="*/ 104 h 194"/>
                <a:gd name="T12" fmla="*/ 17 w 192"/>
                <a:gd name="T13" fmla="*/ 131 h 194"/>
                <a:gd name="T14" fmla="*/ 9 w 192"/>
                <a:gd name="T15" fmla="*/ 141 h 194"/>
                <a:gd name="T16" fmla="*/ 24 w 192"/>
                <a:gd name="T17" fmla="*/ 165 h 194"/>
                <a:gd name="T18" fmla="*/ 27 w 192"/>
                <a:gd name="T19" fmla="*/ 167 h 194"/>
                <a:gd name="T20" fmla="*/ 29 w 192"/>
                <a:gd name="T21" fmla="*/ 169 h 194"/>
                <a:gd name="T22" fmla="*/ 41 w 192"/>
                <a:gd name="T23" fmla="*/ 179 h 194"/>
                <a:gd name="T24" fmla="*/ 56 w 192"/>
                <a:gd name="T25" fmla="*/ 186 h 194"/>
                <a:gd name="T26" fmla="*/ 64 w 192"/>
                <a:gd name="T27" fmla="*/ 178 h 194"/>
                <a:gd name="T28" fmla="*/ 95 w 192"/>
                <a:gd name="T29" fmla="*/ 147 h 194"/>
                <a:gd name="T30" fmla="*/ 144 w 192"/>
                <a:gd name="T31" fmla="*/ 96 h 194"/>
                <a:gd name="T32" fmla="*/ 165 w 192"/>
                <a:gd name="T33" fmla="*/ 73 h 194"/>
                <a:gd name="T34" fmla="*/ 169 w 192"/>
                <a:gd name="T35" fmla="*/ 66 h 194"/>
                <a:gd name="T36" fmla="*/ 167 w 192"/>
                <a:gd name="T37" fmla="*/ 58 h 194"/>
                <a:gd name="T38" fmla="*/ 172 w 192"/>
                <a:gd name="T39" fmla="*/ 51 h 194"/>
                <a:gd name="T40" fmla="*/ 180 w 192"/>
                <a:gd name="T41" fmla="*/ 41 h 194"/>
                <a:gd name="T42" fmla="*/ 156 w 192"/>
                <a:gd name="T43" fmla="*/ 17 h 194"/>
                <a:gd name="T44" fmla="*/ 153 w 192"/>
                <a:gd name="T45" fmla="*/ 2 h 194"/>
                <a:gd name="T46" fmla="*/ 175 w 192"/>
                <a:gd name="T47" fmla="*/ 23 h 194"/>
                <a:gd name="T48" fmla="*/ 190 w 192"/>
                <a:gd name="T49" fmla="*/ 39 h 194"/>
                <a:gd name="T50" fmla="*/ 190 w 192"/>
                <a:gd name="T51" fmla="*/ 44 h 194"/>
                <a:gd name="T52" fmla="*/ 188 w 192"/>
                <a:gd name="T53" fmla="*/ 48 h 194"/>
                <a:gd name="T54" fmla="*/ 178 w 192"/>
                <a:gd name="T55" fmla="*/ 57 h 194"/>
                <a:gd name="T56" fmla="*/ 177 w 192"/>
                <a:gd name="T57" fmla="*/ 75 h 194"/>
                <a:gd name="T58" fmla="*/ 161 w 192"/>
                <a:gd name="T59" fmla="*/ 91 h 194"/>
                <a:gd name="T60" fmla="*/ 125 w 192"/>
                <a:gd name="T61" fmla="*/ 129 h 194"/>
                <a:gd name="T62" fmla="*/ 78 w 192"/>
                <a:gd name="T63" fmla="*/ 177 h 194"/>
                <a:gd name="T64" fmla="*/ 64 w 192"/>
                <a:gd name="T65" fmla="*/ 191 h 194"/>
                <a:gd name="T66" fmla="*/ 54 w 192"/>
                <a:gd name="T67" fmla="*/ 194 h 194"/>
                <a:gd name="T68" fmla="*/ 24 w 192"/>
                <a:gd name="T69" fmla="*/ 178 h 194"/>
                <a:gd name="T70" fmla="*/ 22 w 192"/>
                <a:gd name="T71" fmla="*/ 175 h 194"/>
                <a:gd name="T72" fmla="*/ 19 w 192"/>
                <a:gd name="T73" fmla="*/ 173 h 194"/>
                <a:gd name="T74" fmla="*/ 7 w 192"/>
                <a:gd name="T75" fmla="*/ 158 h 194"/>
                <a:gd name="T76" fmla="*/ 5 w 192"/>
                <a:gd name="T77" fmla="*/ 129 h 194"/>
                <a:gd name="T78" fmla="*/ 25 w 192"/>
                <a:gd name="T79" fmla="*/ 109 h 194"/>
                <a:gd name="T80" fmla="*/ 82 w 192"/>
                <a:gd name="T81" fmla="*/ 49 h 194"/>
                <a:gd name="T82" fmla="*/ 107 w 192"/>
                <a:gd name="T83" fmla="*/ 23 h 194"/>
                <a:gd name="T84" fmla="*/ 116 w 192"/>
                <a:gd name="T85" fmla="*/ 15 h 194"/>
                <a:gd name="T86" fmla="*/ 127 w 192"/>
                <a:gd name="T87" fmla="*/ 14 h 194"/>
                <a:gd name="T88" fmla="*/ 139 w 192"/>
                <a:gd name="T89" fmla="*/ 8 h 194"/>
                <a:gd name="T90" fmla="*/ 144 w 192"/>
                <a:gd name="T91" fmla="*/ 3 h 194"/>
                <a:gd name="T92" fmla="*/ 146 w 192"/>
                <a:gd name="T93"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194">
                  <a:moveTo>
                    <a:pt x="149" y="10"/>
                  </a:moveTo>
                  <a:lnTo>
                    <a:pt x="146" y="14"/>
                  </a:lnTo>
                  <a:lnTo>
                    <a:pt x="143" y="18"/>
                  </a:lnTo>
                  <a:lnTo>
                    <a:pt x="136" y="24"/>
                  </a:lnTo>
                  <a:lnTo>
                    <a:pt x="135" y="26"/>
                  </a:lnTo>
                  <a:lnTo>
                    <a:pt x="133" y="26"/>
                  </a:lnTo>
                  <a:lnTo>
                    <a:pt x="131" y="26"/>
                  </a:lnTo>
                  <a:lnTo>
                    <a:pt x="127" y="23"/>
                  </a:lnTo>
                  <a:lnTo>
                    <a:pt x="124" y="23"/>
                  </a:lnTo>
                  <a:lnTo>
                    <a:pt x="122" y="23"/>
                  </a:lnTo>
                  <a:lnTo>
                    <a:pt x="120" y="24"/>
                  </a:lnTo>
                  <a:lnTo>
                    <a:pt x="117" y="27"/>
                  </a:lnTo>
                  <a:lnTo>
                    <a:pt x="114" y="31"/>
                  </a:lnTo>
                  <a:lnTo>
                    <a:pt x="107" y="37"/>
                  </a:lnTo>
                  <a:lnTo>
                    <a:pt x="100" y="46"/>
                  </a:lnTo>
                  <a:lnTo>
                    <a:pt x="90" y="56"/>
                  </a:lnTo>
                  <a:lnTo>
                    <a:pt x="78" y="67"/>
                  </a:lnTo>
                  <a:lnTo>
                    <a:pt x="44" y="104"/>
                  </a:lnTo>
                  <a:lnTo>
                    <a:pt x="33" y="115"/>
                  </a:lnTo>
                  <a:lnTo>
                    <a:pt x="23" y="124"/>
                  </a:lnTo>
                  <a:lnTo>
                    <a:pt x="17" y="131"/>
                  </a:lnTo>
                  <a:lnTo>
                    <a:pt x="13" y="135"/>
                  </a:lnTo>
                  <a:lnTo>
                    <a:pt x="10" y="138"/>
                  </a:lnTo>
                  <a:lnTo>
                    <a:pt x="9" y="141"/>
                  </a:lnTo>
                  <a:lnTo>
                    <a:pt x="10" y="147"/>
                  </a:lnTo>
                  <a:lnTo>
                    <a:pt x="15" y="154"/>
                  </a:lnTo>
                  <a:lnTo>
                    <a:pt x="24" y="165"/>
                  </a:lnTo>
                  <a:lnTo>
                    <a:pt x="25" y="165"/>
                  </a:lnTo>
                  <a:lnTo>
                    <a:pt x="25" y="165"/>
                  </a:lnTo>
                  <a:lnTo>
                    <a:pt x="27" y="167"/>
                  </a:lnTo>
                  <a:lnTo>
                    <a:pt x="28" y="168"/>
                  </a:lnTo>
                  <a:lnTo>
                    <a:pt x="28" y="169"/>
                  </a:lnTo>
                  <a:lnTo>
                    <a:pt x="29" y="169"/>
                  </a:lnTo>
                  <a:lnTo>
                    <a:pt x="30" y="170"/>
                  </a:lnTo>
                  <a:lnTo>
                    <a:pt x="30" y="170"/>
                  </a:lnTo>
                  <a:lnTo>
                    <a:pt x="41" y="179"/>
                  </a:lnTo>
                  <a:lnTo>
                    <a:pt x="48" y="184"/>
                  </a:lnTo>
                  <a:lnTo>
                    <a:pt x="54" y="186"/>
                  </a:lnTo>
                  <a:lnTo>
                    <a:pt x="56" y="186"/>
                  </a:lnTo>
                  <a:lnTo>
                    <a:pt x="58" y="184"/>
                  </a:lnTo>
                  <a:lnTo>
                    <a:pt x="61" y="182"/>
                  </a:lnTo>
                  <a:lnTo>
                    <a:pt x="64" y="178"/>
                  </a:lnTo>
                  <a:lnTo>
                    <a:pt x="72" y="169"/>
                  </a:lnTo>
                  <a:lnTo>
                    <a:pt x="82" y="159"/>
                  </a:lnTo>
                  <a:lnTo>
                    <a:pt x="95" y="147"/>
                  </a:lnTo>
                  <a:lnTo>
                    <a:pt x="117" y="123"/>
                  </a:lnTo>
                  <a:lnTo>
                    <a:pt x="131" y="109"/>
                  </a:lnTo>
                  <a:lnTo>
                    <a:pt x="144" y="96"/>
                  </a:lnTo>
                  <a:lnTo>
                    <a:pt x="154" y="85"/>
                  </a:lnTo>
                  <a:lnTo>
                    <a:pt x="161" y="77"/>
                  </a:lnTo>
                  <a:lnTo>
                    <a:pt x="165" y="73"/>
                  </a:lnTo>
                  <a:lnTo>
                    <a:pt x="167" y="71"/>
                  </a:lnTo>
                  <a:lnTo>
                    <a:pt x="168" y="68"/>
                  </a:lnTo>
                  <a:lnTo>
                    <a:pt x="169" y="66"/>
                  </a:lnTo>
                  <a:lnTo>
                    <a:pt x="169" y="63"/>
                  </a:lnTo>
                  <a:lnTo>
                    <a:pt x="167" y="60"/>
                  </a:lnTo>
                  <a:lnTo>
                    <a:pt x="167" y="58"/>
                  </a:lnTo>
                  <a:lnTo>
                    <a:pt x="167" y="56"/>
                  </a:lnTo>
                  <a:lnTo>
                    <a:pt x="168" y="55"/>
                  </a:lnTo>
                  <a:lnTo>
                    <a:pt x="172" y="51"/>
                  </a:lnTo>
                  <a:lnTo>
                    <a:pt x="175" y="47"/>
                  </a:lnTo>
                  <a:lnTo>
                    <a:pt x="178" y="44"/>
                  </a:lnTo>
                  <a:lnTo>
                    <a:pt x="180" y="41"/>
                  </a:lnTo>
                  <a:lnTo>
                    <a:pt x="174" y="34"/>
                  </a:lnTo>
                  <a:lnTo>
                    <a:pt x="165" y="26"/>
                  </a:lnTo>
                  <a:lnTo>
                    <a:pt x="156" y="17"/>
                  </a:lnTo>
                  <a:lnTo>
                    <a:pt x="149" y="10"/>
                  </a:lnTo>
                  <a:close/>
                  <a:moveTo>
                    <a:pt x="149" y="0"/>
                  </a:moveTo>
                  <a:lnTo>
                    <a:pt x="153" y="2"/>
                  </a:lnTo>
                  <a:lnTo>
                    <a:pt x="159" y="8"/>
                  </a:lnTo>
                  <a:lnTo>
                    <a:pt x="168" y="14"/>
                  </a:lnTo>
                  <a:lnTo>
                    <a:pt x="175" y="23"/>
                  </a:lnTo>
                  <a:lnTo>
                    <a:pt x="183" y="31"/>
                  </a:lnTo>
                  <a:lnTo>
                    <a:pt x="188" y="37"/>
                  </a:lnTo>
                  <a:lnTo>
                    <a:pt x="190" y="39"/>
                  </a:lnTo>
                  <a:lnTo>
                    <a:pt x="192" y="41"/>
                  </a:lnTo>
                  <a:lnTo>
                    <a:pt x="192" y="43"/>
                  </a:lnTo>
                  <a:lnTo>
                    <a:pt x="190" y="44"/>
                  </a:lnTo>
                  <a:lnTo>
                    <a:pt x="190" y="46"/>
                  </a:lnTo>
                  <a:lnTo>
                    <a:pt x="189" y="46"/>
                  </a:lnTo>
                  <a:lnTo>
                    <a:pt x="188" y="48"/>
                  </a:lnTo>
                  <a:lnTo>
                    <a:pt x="185" y="49"/>
                  </a:lnTo>
                  <a:lnTo>
                    <a:pt x="183" y="53"/>
                  </a:lnTo>
                  <a:lnTo>
                    <a:pt x="178" y="57"/>
                  </a:lnTo>
                  <a:lnTo>
                    <a:pt x="177" y="58"/>
                  </a:lnTo>
                  <a:lnTo>
                    <a:pt x="178" y="67"/>
                  </a:lnTo>
                  <a:lnTo>
                    <a:pt x="177" y="75"/>
                  </a:lnTo>
                  <a:lnTo>
                    <a:pt x="172" y="80"/>
                  </a:lnTo>
                  <a:lnTo>
                    <a:pt x="168" y="84"/>
                  </a:lnTo>
                  <a:lnTo>
                    <a:pt x="161" y="91"/>
                  </a:lnTo>
                  <a:lnTo>
                    <a:pt x="151" y="101"/>
                  </a:lnTo>
                  <a:lnTo>
                    <a:pt x="139" y="115"/>
                  </a:lnTo>
                  <a:lnTo>
                    <a:pt x="125" y="129"/>
                  </a:lnTo>
                  <a:lnTo>
                    <a:pt x="101" y="153"/>
                  </a:lnTo>
                  <a:lnTo>
                    <a:pt x="88" y="167"/>
                  </a:lnTo>
                  <a:lnTo>
                    <a:pt x="78" y="177"/>
                  </a:lnTo>
                  <a:lnTo>
                    <a:pt x="72" y="184"/>
                  </a:lnTo>
                  <a:lnTo>
                    <a:pt x="67" y="188"/>
                  </a:lnTo>
                  <a:lnTo>
                    <a:pt x="64" y="191"/>
                  </a:lnTo>
                  <a:lnTo>
                    <a:pt x="62" y="193"/>
                  </a:lnTo>
                  <a:lnTo>
                    <a:pt x="58" y="194"/>
                  </a:lnTo>
                  <a:lnTo>
                    <a:pt x="54" y="194"/>
                  </a:lnTo>
                  <a:lnTo>
                    <a:pt x="46" y="193"/>
                  </a:lnTo>
                  <a:lnTo>
                    <a:pt x="37" y="188"/>
                  </a:lnTo>
                  <a:lnTo>
                    <a:pt x="24" y="178"/>
                  </a:lnTo>
                  <a:lnTo>
                    <a:pt x="24" y="178"/>
                  </a:lnTo>
                  <a:lnTo>
                    <a:pt x="23" y="177"/>
                  </a:lnTo>
                  <a:lnTo>
                    <a:pt x="22" y="175"/>
                  </a:lnTo>
                  <a:lnTo>
                    <a:pt x="20" y="174"/>
                  </a:lnTo>
                  <a:lnTo>
                    <a:pt x="20" y="174"/>
                  </a:lnTo>
                  <a:lnTo>
                    <a:pt x="19" y="173"/>
                  </a:lnTo>
                  <a:lnTo>
                    <a:pt x="18" y="172"/>
                  </a:lnTo>
                  <a:lnTo>
                    <a:pt x="18" y="172"/>
                  </a:lnTo>
                  <a:lnTo>
                    <a:pt x="7" y="158"/>
                  </a:lnTo>
                  <a:lnTo>
                    <a:pt x="0" y="147"/>
                  </a:lnTo>
                  <a:lnTo>
                    <a:pt x="0" y="138"/>
                  </a:lnTo>
                  <a:lnTo>
                    <a:pt x="5" y="129"/>
                  </a:lnTo>
                  <a:lnTo>
                    <a:pt x="9" y="125"/>
                  </a:lnTo>
                  <a:lnTo>
                    <a:pt x="17" y="118"/>
                  </a:lnTo>
                  <a:lnTo>
                    <a:pt x="25" y="109"/>
                  </a:lnTo>
                  <a:lnTo>
                    <a:pt x="37" y="96"/>
                  </a:lnTo>
                  <a:lnTo>
                    <a:pt x="71" y="61"/>
                  </a:lnTo>
                  <a:lnTo>
                    <a:pt x="82" y="49"/>
                  </a:lnTo>
                  <a:lnTo>
                    <a:pt x="93" y="38"/>
                  </a:lnTo>
                  <a:lnTo>
                    <a:pt x="101" y="29"/>
                  </a:lnTo>
                  <a:lnTo>
                    <a:pt x="107" y="23"/>
                  </a:lnTo>
                  <a:lnTo>
                    <a:pt x="110" y="21"/>
                  </a:lnTo>
                  <a:lnTo>
                    <a:pt x="114" y="18"/>
                  </a:lnTo>
                  <a:lnTo>
                    <a:pt x="116" y="15"/>
                  </a:lnTo>
                  <a:lnTo>
                    <a:pt x="120" y="14"/>
                  </a:lnTo>
                  <a:lnTo>
                    <a:pt x="124" y="13"/>
                  </a:lnTo>
                  <a:lnTo>
                    <a:pt x="127" y="14"/>
                  </a:lnTo>
                  <a:lnTo>
                    <a:pt x="133" y="15"/>
                  </a:lnTo>
                  <a:lnTo>
                    <a:pt x="135" y="12"/>
                  </a:lnTo>
                  <a:lnTo>
                    <a:pt x="139" y="8"/>
                  </a:lnTo>
                  <a:lnTo>
                    <a:pt x="141" y="5"/>
                  </a:lnTo>
                  <a:lnTo>
                    <a:pt x="143" y="4"/>
                  </a:lnTo>
                  <a:lnTo>
                    <a:pt x="144" y="3"/>
                  </a:lnTo>
                  <a:lnTo>
                    <a:pt x="145" y="2"/>
                  </a:lnTo>
                  <a:lnTo>
                    <a:pt x="145" y="2"/>
                  </a:lnTo>
                  <a:lnTo>
                    <a:pt x="146" y="0"/>
                  </a:lnTo>
                  <a:lnTo>
                    <a:pt x="149" y="0"/>
                  </a:lnTo>
                  <a:close/>
                </a:path>
              </a:pathLst>
            </a:custGeom>
            <a:grpFill/>
            <a:ln w="1905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8" name="Freeform 355"/>
            <p:cNvSpPr>
              <a:spLocks/>
            </p:cNvSpPr>
            <p:nvPr/>
          </p:nvSpPr>
          <p:spPr bwMode="auto">
            <a:xfrm>
              <a:off x="2427067" y="2340714"/>
              <a:ext cx="193408" cy="191454"/>
            </a:xfrm>
            <a:custGeom>
              <a:avLst/>
              <a:gdLst>
                <a:gd name="T0" fmla="*/ 68 w 99"/>
                <a:gd name="T1" fmla="*/ 7 h 98"/>
                <a:gd name="T2" fmla="*/ 84 w 99"/>
                <a:gd name="T3" fmla="*/ 22 h 98"/>
                <a:gd name="T4" fmla="*/ 91 w 99"/>
                <a:gd name="T5" fmla="*/ 30 h 98"/>
                <a:gd name="T6" fmla="*/ 99 w 99"/>
                <a:gd name="T7" fmla="*/ 45 h 98"/>
                <a:gd name="T8" fmla="*/ 91 w 99"/>
                <a:gd name="T9" fmla="*/ 61 h 98"/>
                <a:gd name="T10" fmla="*/ 81 w 99"/>
                <a:gd name="T11" fmla="*/ 74 h 98"/>
                <a:gd name="T12" fmla="*/ 79 w 99"/>
                <a:gd name="T13" fmla="*/ 76 h 98"/>
                <a:gd name="T14" fmla="*/ 77 w 99"/>
                <a:gd name="T15" fmla="*/ 78 h 98"/>
                <a:gd name="T16" fmla="*/ 75 w 99"/>
                <a:gd name="T17" fmla="*/ 80 h 98"/>
                <a:gd name="T18" fmla="*/ 62 w 99"/>
                <a:gd name="T19" fmla="*/ 90 h 98"/>
                <a:gd name="T20" fmla="*/ 46 w 99"/>
                <a:gd name="T21" fmla="*/ 98 h 98"/>
                <a:gd name="T22" fmla="*/ 41 w 99"/>
                <a:gd name="T23" fmla="*/ 98 h 98"/>
                <a:gd name="T24" fmla="*/ 34 w 99"/>
                <a:gd name="T25" fmla="*/ 94 h 98"/>
                <a:gd name="T26" fmla="*/ 31 w 99"/>
                <a:gd name="T27" fmla="*/ 90 h 98"/>
                <a:gd name="T28" fmla="*/ 26 w 99"/>
                <a:gd name="T29" fmla="*/ 87 h 98"/>
                <a:gd name="T30" fmla="*/ 19 w 99"/>
                <a:gd name="T31" fmla="*/ 79 h 98"/>
                <a:gd name="T32" fmla="*/ 7 w 99"/>
                <a:gd name="T33" fmla="*/ 66 h 98"/>
                <a:gd name="T34" fmla="*/ 7 w 99"/>
                <a:gd name="T35" fmla="*/ 54 h 98"/>
                <a:gd name="T36" fmla="*/ 19 w 99"/>
                <a:gd name="T37" fmla="*/ 65 h 98"/>
                <a:gd name="T38" fmla="*/ 29 w 99"/>
                <a:gd name="T39" fmla="*/ 76 h 98"/>
                <a:gd name="T40" fmla="*/ 36 w 99"/>
                <a:gd name="T41" fmla="*/ 82 h 98"/>
                <a:gd name="T42" fmla="*/ 38 w 99"/>
                <a:gd name="T43" fmla="*/ 85 h 98"/>
                <a:gd name="T44" fmla="*/ 43 w 99"/>
                <a:gd name="T45" fmla="*/ 88 h 98"/>
                <a:gd name="T46" fmla="*/ 51 w 99"/>
                <a:gd name="T47" fmla="*/ 87 h 98"/>
                <a:gd name="T48" fmla="*/ 68 w 99"/>
                <a:gd name="T49" fmla="*/ 74 h 98"/>
                <a:gd name="T50" fmla="*/ 70 w 99"/>
                <a:gd name="T51" fmla="*/ 73 h 98"/>
                <a:gd name="T52" fmla="*/ 71 w 99"/>
                <a:gd name="T53" fmla="*/ 70 h 98"/>
                <a:gd name="T54" fmla="*/ 73 w 99"/>
                <a:gd name="T55" fmla="*/ 69 h 98"/>
                <a:gd name="T56" fmla="*/ 75 w 99"/>
                <a:gd name="T57" fmla="*/ 68 h 98"/>
                <a:gd name="T58" fmla="*/ 87 w 99"/>
                <a:gd name="T59" fmla="*/ 49 h 98"/>
                <a:gd name="T60" fmla="*/ 87 w 99"/>
                <a:gd name="T61" fmla="*/ 40 h 98"/>
                <a:gd name="T62" fmla="*/ 82 w 99"/>
                <a:gd name="T63" fmla="*/ 35 h 98"/>
                <a:gd name="T64" fmla="*/ 70 w 99"/>
                <a:gd name="T65" fmla="*/ 21 h 98"/>
                <a:gd name="T66" fmla="*/ 53 w 99"/>
                <a:gd name="T67" fmla="*/ 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 h="98">
                  <a:moveTo>
                    <a:pt x="60" y="0"/>
                  </a:moveTo>
                  <a:lnTo>
                    <a:pt x="68" y="7"/>
                  </a:lnTo>
                  <a:lnTo>
                    <a:pt x="76" y="15"/>
                  </a:lnTo>
                  <a:lnTo>
                    <a:pt x="84" y="22"/>
                  </a:lnTo>
                  <a:lnTo>
                    <a:pt x="89" y="27"/>
                  </a:lnTo>
                  <a:lnTo>
                    <a:pt x="91" y="30"/>
                  </a:lnTo>
                  <a:lnTo>
                    <a:pt x="96" y="37"/>
                  </a:lnTo>
                  <a:lnTo>
                    <a:pt x="99" y="45"/>
                  </a:lnTo>
                  <a:lnTo>
                    <a:pt x="96" y="53"/>
                  </a:lnTo>
                  <a:lnTo>
                    <a:pt x="91" y="61"/>
                  </a:lnTo>
                  <a:lnTo>
                    <a:pt x="81" y="74"/>
                  </a:lnTo>
                  <a:lnTo>
                    <a:pt x="81" y="74"/>
                  </a:lnTo>
                  <a:lnTo>
                    <a:pt x="80" y="75"/>
                  </a:lnTo>
                  <a:lnTo>
                    <a:pt x="79" y="76"/>
                  </a:lnTo>
                  <a:lnTo>
                    <a:pt x="77" y="76"/>
                  </a:lnTo>
                  <a:lnTo>
                    <a:pt x="77" y="78"/>
                  </a:lnTo>
                  <a:lnTo>
                    <a:pt x="76" y="79"/>
                  </a:lnTo>
                  <a:lnTo>
                    <a:pt x="75" y="80"/>
                  </a:lnTo>
                  <a:lnTo>
                    <a:pt x="75" y="80"/>
                  </a:lnTo>
                  <a:lnTo>
                    <a:pt x="62" y="90"/>
                  </a:lnTo>
                  <a:lnTo>
                    <a:pt x="53" y="97"/>
                  </a:lnTo>
                  <a:lnTo>
                    <a:pt x="46" y="98"/>
                  </a:lnTo>
                  <a:lnTo>
                    <a:pt x="46" y="98"/>
                  </a:lnTo>
                  <a:lnTo>
                    <a:pt x="41" y="98"/>
                  </a:lnTo>
                  <a:lnTo>
                    <a:pt x="38" y="97"/>
                  </a:lnTo>
                  <a:lnTo>
                    <a:pt x="34" y="94"/>
                  </a:lnTo>
                  <a:lnTo>
                    <a:pt x="32" y="92"/>
                  </a:lnTo>
                  <a:lnTo>
                    <a:pt x="31" y="90"/>
                  </a:lnTo>
                  <a:lnTo>
                    <a:pt x="29" y="89"/>
                  </a:lnTo>
                  <a:lnTo>
                    <a:pt x="26" y="87"/>
                  </a:lnTo>
                  <a:lnTo>
                    <a:pt x="23" y="83"/>
                  </a:lnTo>
                  <a:lnTo>
                    <a:pt x="19" y="79"/>
                  </a:lnTo>
                  <a:lnTo>
                    <a:pt x="13" y="73"/>
                  </a:lnTo>
                  <a:lnTo>
                    <a:pt x="7" y="66"/>
                  </a:lnTo>
                  <a:lnTo>
                    <a:pt x="0" y="60"/>
                  </a:lnTo>
                  <a:lnTo>
                    <a:pt x="7" y="54"/>
                  </a:lnTo>
                  <a:lnTo>
                    <a:pt x="13" y="59"/>
                  </a:lnTo>
                  <a:lnTo>
                    <a:pt x="19" y="65"/>
                  </a:lnTo>
                  <a:lnTo>
                    <a:pt x="26" y="73"/>
                  </a:lnTo>
                  <a:lnTo>
                    <a:pt x="29" y="76"/>
                  </a:lnTo>
                  <a:lnTo>
                    <a:pt x="33" y="79"/>
                  </a:lnTo>
                  <a:lnTo>
                    <a:pt x="36" y="82"/>
                  </a:lnTo>
                  <a:lnTo>
                    <a:pt x="37" y="84"/>
                  </a:lnTo>
                  <a:lnTo>
                    <a:pt x="38" y="85"/>
                  </a:lnTo>
                  <a:lnTo>
                    <a:pt x="41" y="87"/>
                  </a:lnTo>
                  <a:lnTo>
                    <a:pt x="43" y="88"/>
                  </a:lnTo>
                  <a:lnTo>
                    <a:pt x="46" y="89"/>
                  </a:lnTo>
                  <a:lnTo>
                    <a:pt x="51" y="87"/>
                  </a:lnTo>
                  <a:lnTo>
                    <a:pt x="58" y="82"/>
                  </a:lnTo>
                  <a:lnTo>
                    <a:pt x="68" y="74"/>
                  </a:lnTo>
                  <a:lnTo>
                    <a:pt x="68" y="73"/>
                  </a:lnTo>
                  <a:lnTo>
                    <a:pt x="70" y="73"/>
                  </a:lnTo>
                  <a:lnTo>
                    <a:pt x="70" y="71"/>
                  </a:lnTo>
                  <a:lnTo>
                    <a:pt x="71" y="70"/>
                  </a:lnTo>
                  <a:lnTo>
                    <a:pt x="72" y="69"/>
                  </a:lnTo>
                  <a:lnTo>
                    <a:pt x="73" y="69"/>
                  </a:lnTo>
                  <a:lnTo>
                    <a:pt x="73" y="68"/>
                  </a:lnTo>
                  <a:lnTo>
                    <a:pt x="75" y="68"/>
                  </a:lnTo>
                  <a:lnTo>
                    <a:pt x="84" y="56"/>
                  </a:lnTo>
                  <a:lnTo>
                    <a:pt x="87" y="49"/>
                  </a:lnTo>
                  <a:lnTo>
                    <a:pt x="89" y="44"/>
                  </a:lnTo>
                  <a:lnTo>
                    <a:pt x="87" y="40"/>
                  </a:lnTo>
                  <a:lnTo>
                    <a:pt x="85" y="37"/>
                  </a:lnTo>
                  <a:lnTo>
                    <a:pt x="82" y="35"/>
                  </a:lnTo>
                  <a:lnTo>
                    <a:pt x="77" y="29"/>
                  </a:lnTo>
                  <a:lnTo>
                    <a:pt x="70" y="21"/>
                  </a:lnTo>
                  <a:lnTo>
                    <a:pt x="61" y="13"/>
                  </a:lnTo>
                  <a:lnTo>
                    <a:pt x="53" y="6"/>
                  </a:lnTo>
                  <a:lnTo>
                    <a:pt x="60" y="0"/>
                  </a:lnTo>
                  <a:close/>
                </a:path>
              </a:pathLst>
            </a:custGeom>
            <a:grpFill/>
            <a:ln w="1905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9" name="Freeform 356"/>
            <p:cNvSpPr>
              <a:spLocks/>
            </p:cNvSpPr>
            <p:nvPr/>
          </p:nvSpPr>
          <p:spPr bwMode="auto">
            <a:xfrm>
              <a:off x="2262964" y="2180518"/>
              <a:ext cx="173872" cy="179732"/>
            </a:xfrm>
            <a:custGeom>
              <a:avLst/>
              <a:gdLst>
                <a:gd name="T0" fmla="*/ 53 w 89"/>
                <a:gd name="T1" fmla="*/ 0 h 92"/>
                <a:gd name="T2" fmla="*/ 57 w 89"/>
                <a:gd name="T3" fmla="*/ 0 h 92"/>
                <a:gd name="T4" fmla="*/ 60 w 89"/>
                <a:gd name="T5" fmla="*/ 1 h 92"/>
                <a:gd name="T6" fmla="*/ 63 w 89"/>
                <a:gd name="T7" fmla="*/ 4 h 92"/>
                <a:gd name="T8" fmla="*/ 66 w 89"/>
                <a:gd name="T9" fmla="*/ 6 h 92"/>
                <a:gd name="T10" fmla="*/ 69 w 89"/>
                <a:gd name="T11" fmla="*/ 9 h 92"/>
                <a:gd name="T12" fmla="*/ 76 w 89"/>
                <a:gd name="T13" fmla="*/ 15 h 92"/>
                <a:gd name="T14" fmla="*/ 83 w 89"/>
                <a:gd name="T15" fmla="*/ 21 h 92"/>
                <a:gd name="T16" fmla="*/ 89 w 89"/>
                <a:gd name="T17" fmla="*/ 29 h 92"/>
                <a:gd name="T18" fmla="*/ 83 w 89"/>
                <a:gd name="T19" fmla="*/ 35 h 92"/>
                <a:gd name="T20" fmla="*/ 76 w 89"/>
                <a:gd name="T21" fmla="*/ 29 h 92"/>
                <a:gd name="T22" fmla="*/ 68 w 89"/>
                <a:gd name="T23" fmla="*/ 21 h 92"/>
                <a:gd name="T24" fmla="*/ 63 w 89"/>
                <a:gd name="T25" fmla="*/ 16 h 92"/>
                <a:gd name="T26" fmla="*/ 59 w 89"/>
                <a:gd name="T27" fmla="*/ 12 h 92"/>
                <a:gd name="T28" fmla="*/ 57 w 89"/>
                <a:gd name="T29" fmla="*/ 11 h 92"/>
                <a:gd name="T30" fmla="*/ 54 w 89"/>
                <a:gd name="T31" fmla="*/ 10 h 92"/>
                <a:gd name="T32" fmla="*/ 53 w 89"/>
                <a:gd name="T33" fmla="*/ 9 h 92"/>
                <a:gd name="T34" fmla="*/ 50 w 89"/>
                <a:gd name="T35" fmla="*/ 10 h 92"/>
                <a:gd name="T36" fmla="*/ 47 w 89"/>
                <a:gd name="T37" fmla="*/ 11 h 92"/>
                <a:gd name="T38" fmla="*/ 44 w 89"/>
                <a:gd name="T39" fmla="*/ 12 h 92"/>
                <a:gd name="T40" fmla="*/ 13 w 89"/>
                <a:gd name="T41" fmla="*/ 44 h 92"/>
                <a:gd name="T42" fmla="*/ 10 w 89"/>
                <a:gd name="T43" fmla="*/ 48 h 92"/>
                <a:gd name="T44" fmla="*/ 9 w 89"/>
                <a:gd name="T45" fmla="*/ 51 h 92"/>
                <a:gd name="T46" fmla="*/ 9 w 89"/>
                <a:gd name="T47" fmla="*/ 54 h 92"/>
                <a:gd name="T48" fmla="*/ 9 w 89"/>
                <a:gd name="T49" fmla="*/ 55 h 92"/>
                <a:gd name="T50" fmla="*/ 10 w 89"/>
                <a:gd name="T51" fmla="*/ 58 h 92"/>
                <a:gd name="T52" fmla="*/ 11 w 89"/>
                <a:gd name="T53" fmla="*/ 59 h 92"/>
                <a:gd name="T54" fmla="*/ 13 w 89"/>
                <a:gd name="T55" fmla="*/ 60 h 92"/>
                <a:gd name="T56" fmla="*/ 14 w 89"/>
                <a:gd name="T57" fmla="*/ 61 h 92"/>
                <a:gd name="T58" fmla="*/ 15 w 89"/>
                <a:gd name="T59" fmla="*/ 63 h 92"/>
                <a:gd name="T60" fmla="*/ 16 w 89"/>
                <a:gd name="T61" fmla="*/ 64 h 92"/>
                <a:gd name="T62" fmla="*/ 19 w 89"/>
                <a:gd name="T63" fmla="*/ 68 h 92"/>
                <a:gd name="T64" fmla="*/ 23 w 89"/>
                <a:gd name="T65" fmla="*/ 72 h 92"/>
                <a:gd name="T66" fmla="*/ 28 w 89"/>
                <a:gd name="T67" fmla="*/ 77 h 92"/>
                <a:gd name="T68" fmla="*/ 31 w 89"/>
                <a:gd name="T69" fmla="*/ 80 h 92"/>
                <a:gd name="T70" fmla="*/ 35 w 89"/>
                <a:gd name="T71" fmla="*/ 84 h 92"/>
                <a:gd name="T72" fmla="*/ 28 w 89"/>
                <a:gd name="T73" fmla="*/ 92 h 92"/>
                <a:gd name="T74" fmla="*/ 21 w 89"/>
                <a:gd name="T75" fmla="*/ 84 h 92"/>
                <a:gd name="T76" fmla="*/ 15 w 89"/>
                <a:gd name="T77" fmla="*/ 77 h 92"/>
                <a:gd name="T78" fmla="*/ 9 w 89"/>
                <a:gd name="T79" fmla="*/ 70 h 92"/>
                <a:gd name="T80" fmla="*/ 8 w 89"/>
                <a:gd name="T81" fmla="*/ 69 h 92"/>
                <a:gd name="T82" fmla="*/ 6 w 89"/>
                <a:gd name="T83" fmla="*/ 68 h 92"/>
                <a:gd name="T84" fmla="*/ 6 w 89"/>
                <a:gd name="T85" fmla="*/ 68 h 92"/>
                <a:gd name="T86" fmla="*/ 1 w 89"/>
                <a:gd name="T87" fmla="*/ 61 h 92"/>
                <a:gd name="T88" fmla="*/ 0 w 89"/>
                <a:gd name="T89" fmla="*/ 55 h 92"/>
                <a:gd name="T90" fmla="*/ 0 w 89"/>
                <a:gd name="T91" fmla="*/ 48 h 92"/>
                <a:gd name="T92" fmla="*/ 5 w 89"/>
                <a:gd name="T93" fmla="*/ 39 h 92"/>
                <a:gd name="T94" fmla="*/ 5 w 89"/>
                <a:gd name="T95" fmla="*/ 38 h 92"/>
                <a:gd name="T96" fmla="*/ 37 w 89"/>
                <a:gd name="T97" fmla="*/ 6 h 92"/>
                <a:gd name="T98" fmla="*/ 38 w 89"/>
                <a:gd name="T99" fmla="*/ 5 h 92"/>
                <a:gd name="T100" fmla="*/ 43 w 89"/>
                <a:gd name="T101" fmla="*/ 2 h 92"/>
                <a:gd name="T102" fmla="*/ 48 w 89"/>
                <a:gd name="T103" fmla="*/ 0 h 92"/>
                <a:gd name="T104" fmla="*/ 53 w 89"/>
                <a:gd name="T10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92">
                  <a:moveTo>
                    <a:pt x="53" y="0"/>
                  </a:moveTo>
                  <a:lnTo>
                    <a:pt x="57" y="0"/>
                  </a:lnTo>
                  <a:lnTo>
                    <a:pt x="60" y="1"/>
                  </a:lnTo>
                  <a:lnTo>
                    <a:pt x="63" y="4"/>
                  </a:lnTo>
                  <a:lnTo>
                    <a:pt x="66" y="6"/>
                  </a:lnTo>
                  <a:lnTo>
                    <a:pt x="69" y="9"/>
                  </a:lnTo>
                  <a:lnTo>
                    <a:pt x="76" y="15"/>
                  </a:lnTo>
                  <a:lnTo>
                    <a:pt x="83" y="21"/>
                  </a:lnTo>
                  <a:lnTo>
                    <a:pt x="89" y="29"/>
                  </a:lnTo>
                  <a:lnTo>
                    <a:pt x="83" y="35"/>
                  </a:lnTo>
                  <a:lnTo>
                    <a:pt x="76" y="29"/>
                  </a:lnTo>
                  <a:lnTo>
                    <a:pt x="68" y="21"/>
                  </a:lnTo>
                  <a:lnTo>
                    <a:pt x="63" y="16"/>
                  </a:lnTo>
                  <a:lnTo>
                    <a:pt x="59" y="12"/>
                  </a:lnTo>
                  <a:lnTo>
                    <a:pt x="57" y="11"/>
                  </a:lnTo>
                  <a:lnTo>
                    <a:pt x="54" y="10"/>
                  </a:lnTo>
                  <a:lnTo>
                    <a:pt x="53" y="9"/>
                  </a:lnTo>
                  <a:lnTo>
                    <a:pt x="50" y="10"/>
                  </a:lnTo>
                  <a:lnTo>
                    <a:pt x="47" y="11"/>
                  </a:lnTo>
                  <a:lnTo>
                    <a:pt x="44" y="12"/>
                  </a:lnTo>
                  <a:lnTo>
                    <a:pt x="13" y="44"/>
                  </a:lnTo>
                  <a:lnTo>
                    <a:pt x="10" y="48"/>
                  </a:lnTo>
                  <a:lnTo>
                    <a:pt x="9" y="51"/>
                  </a:lnTo>
                  <a:lnTo>
                    <a:pt x="9" y="54"/>
                  </a:lnTo>
                  <a:lnTo>
                    <a:pt x="9" y="55"/>
                  </a:lnTo>
                  <a:lnTo>
                    <a:pt x="10" y="58"/>
                  </a:lnTo>
                  <a:lnTo>
                    <a:pt x="11" y="59"/>
                  </a:lnTo>
                  <a:lnTo>
                    <a:pt x="13" y="60"/>
                  </a:lnTo>
                  <a:lnTo>
                    <a:pt x="14" y="61"/>
                  </a:lnTo>
                  <a:lnTo>
                    <a:pt x="15" y="63"/>
                  </a:lnTo>
                  <a:lnTo>
                    <a:pt x="16" y="64"/>
                  </a:lnTo>
                  <a:lnTo>
                    <a:pt x="19" y="68"/>
                  </a:lnTo>
                  <a:lnTo>
                    <a:pt x="23" y="72"/>
                  </a:lnTo>
                  <a:lnTo>
                    <a:pt x="28" y="77"/>
                  </a:lnTo>
                  <a:lnTo>
                    <a:pt x="31" y="80"/>
                  </a:lnTo>
                  <a:lnTo>
                    <a:pt x="35" y="84"/>
                  </a:lnTo>
                  <a:lnTo>
                    <a:pt x="28" y="92"/>
                  </a:lnTo>
                  <a:lnTo>
                    <a:pt x="21" y="84"/>
                  </a:lnTo>
                  <a:lnTo>
                    <a:pt x="15" y="77"/>
                  </a:lnTo>
                  <a:lnTo>
                    <a:pt x="9" y="70"/>
                  </a:lnTo>
                  <a:lnTo>
                    <a:pt x="8" y="69"/>
                  </a:lnTo>
                  <a:lnTo>
                    <a:pt x="6" y="68"/>
                  </a:lnTo>
                  <a:lnTo>
                    <a:pt x="6" y="68"/>
                  </a:lnTo>
                  <a:lnTo>
                    <a:pt x="1" y="61"/>
                  </a:lnTo>
                  <a:lnTo>
                    <a:pt x="0" y="55"/>
                  </a:lnTo>
                  <a:lnTo>
                    <a:pt x="0" y="48"/>
                  </a:lnTo>
                  <a:lnTo>
                    <a:pt x="5" y="39"/>
                  </a:lnTo>
                  <a:lnTo>
                    <a:pt x="5" y="38"/>
                  </a:lnTo>
                  <a:lnTo>
                    <a:pt x="37" y="6"/>
                  </a:lnTo>
                  <a:lnTo>
                    <a:pt x="38" y="5"/>
                  </a:lnTo>
                  <a:lnTo>
                    <a:pt x="43" y="2"/>
                  </a:lnTo>
                  <a:lnTo>
                    <a:pt x="48" y="0"/>
                  </a:lnTo>
                  <a:lnTo>
                    <a:pt x="53" y="0"/>
                  </a:lnTo>
                  <a:close/>
                </a:path>
              </a:pathLst>
            </a:custGeom>
            <a:grpFill/>
            <a:ln w="1905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20" name="Oval 19"/>
          <p:cNvSpPr>
            <a:spLocks noChangeAspect="1"/>
          </p:cNvSpPr>
          <p:nvPr/>
        </p:nvSpPr>
        <p:spPr bwMode="auto">
          <a:xfrm>
            <a:off x="8500003" y="1543560"/>
            <a:ext cx="2651764" cy="2651760"/>
          </a:xfrm>
          <a:prstGeom prst="ellipse">
            <a:avLst/>
          </a:prstGeom>
          <a:noFill/>
          <a:ln w="25400">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ctr" defTabSz="951183">
              <a:lnSpc>
                <a:spcPct val="90000"/>
              </a:lnSpc>
            </a:pPr>
            <a:r>
              <a:rPr lang="en-US" sz="2800" dirty="0">
                <a:solidFill>
                  <a:srgbClr val="164F7E"/>
                </a:solidFill>
                <a:latin typeface="Segoe UI Light"/>
                <a:ea typeface="Segoe UI" pitchFamily="34" charset="0"/>
                <a:cs typeface="Segoe UI" pitchFamily="34" charset="0"/>
              </a:rPr>
              <a:t> Cost </a:t>
            </a:r>
            <a:br>
              <a:rPr lang="en-US" sz="2800" dirty="0">
                <a:solidFill>
                  <a:srgbClr val="164F7E"/>
                </a:solidFill>
                <a:latin typeface="Segoe UI Light"/>
                <a:ea typeface="Segoe UI" pitchFamily="34" charset="0"/>
                <a:cs typeface="Segoe UI" pitchFamily="34" charset="0"/>
              </a:rPr>
            </a:br>
            <a:r>
              <a:rPr lang="en-US" sz="2800" dirty="0">
                <a:solidFill>
                  <a:srgbClr val="164F7E"/>
                </a:solidFill>
                <a:latin typeface="Segoe UI Light"/>
                <a:ea typeface="Segoe UI" pitchFamily="34" charset="0"/>
                <a:cs typeface="Segoe UI" pitchFamily="34" charset="0"/>
              </a:rPr>
              <a:t>effectiveness</a:t>
            </a:r>
          </a:p>
        </p:txBody>
      </p:sp>
      <p:sp>
        <p:nvSpPr>
          <p:cNvPr id="30" name="Oval 29"/>
          <p:cNvSpPr>
            <a:spLocks noChangeAspect="1"/>
          </p:cNvSpPr>
          <p:nvPr/>
        </p:nvSpPr>
        <p:spPr bwMode="auto">
          <a:xfrm>
            <a:off x="4864699" y="1543560"/>
            <a:ext cx="2651764" cy="2651760"/>
          </a:xfrm>
          <a:prstGeom prst="ellipse">
            <a:avLst/>
          </a:prstGeom>
          <a:noFill/>
          <a:ln w="25400">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ctr" defTabSz="951183">
              <a:lnSpc>
                <a:spcPct val="90000"/>
              </a:lnSpc>
            </a:pPr>
            <a:r>
              <a:rPr lang="en-US" sz="2800" dirty="0">
                <a:solidFill>
                  <a:srgbClr val="164F7E"/>
                </a:solidFill>
                <a:latin typeface="Segoe UI Light"/>
                <a:ea typeface="Segoe UI" pitchFamily="34" charset="0"/>
                <a:cs typeface="Segoe UI" pitchFamily="34" charset="0"/>
              </a:rPr>
              <a:t> Scalability </a:t>
            </a:r>
            <a:br>
              <a:rPr lang="en-US" sz="2800" dirty="0">
                <a:solidFill>
                  <a:srgbClr val="164F7E"/>
                </a:solidFill>
                <a:latin typeface="Segoe UI Light"/>
                <a:ea typeface="Segoe UI" pitchFamily="34" charset="0"/>
                <a:cs typeface="Segoe UI" pitchFamily="34" charset="0"/>
              </a:rPr>
            </a:br>
            <a:r>
              <a:rPr lang="en-US" sz="2800" dirty="0">
                <a:solidFill>
                  <a:srgbClr val="164F7E"/>
                </a:solidFill>
                <a:latin typeface="Segoe UI Light"/>
                <a:ea typeface="Segoe UI" pitchFamily="34" charset="0"/>
                <a:cs typeface="Segoe UI" pitchFamily="34" charset="0"/>
              </a:rPr>
              <a:t>and choice</a:t>
            </a:r>
          </a:p>
        </p:txBody>
      </p:sp>
      <p:sp>
        <p:nvSpPr>
          <p:cNvPr id="31" name="Oval 30"/>
          <p:cNvSpPr>
            <a:spLocks noChangeAspect="1"/>
          </p:cNvSpPr>
          <p:nvPr/>
        </p:nvSpPr>
        <p:spPr bwMode="auto">
          <a:xfrm>
            <a:off x="1229394" y="1543560"/>
            <a:ext cx="2651764" cy="2651760"/>
          </a:xfrm>
          <a:prstGeom prst="ellipse">
            <a:avLst/>
          </a:prstGeom>
          <a:noFill/>
          <a:ln w="25400">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ctr" defTabSz="951183">
              <a:lnSpc>
                <a:spcPct val="90000"/>
              </a:lnSpc>
            </a:pPr>
            <a:r>
              <a:rPr lang="en-US" sz="2800" dirty="0">
                <a:solidFill>
                  <a:srgbClr val="164F7E"/>
                </a:solidFill>
                <a:latin typeface="Segoe UI Light"/>
                <a:ea typeface="Segoe UI" pitchFamily="34" charset="0"/>
                <a:cs typeface="Segoe UI" pitchFamily="34" charset="0"/>
              </a:rPr>
              <a:t> Simplicity </a:t>
            </a:r>
            <a:br>
              <a:rPr lang="en-US" sz="2800" dirty="0">
                <a:solidFill>
                  <a:srgbClr val="164F7E"/>
                </a:solidFill>
                <a:latin typeface="Segoe UI Light"/>
                <a:ea typeface="Segoe UI" pitchFamily="34" charset="0"/>
                <a:cs typeface="Segoe UI" pitchFamily="34" charset="0"/>
              </a:rPr>
            </a:br>
            <a:r>
              <a:rPr lang="en-US" sz="2800" dirty="0">
                <a:solidFill>
                  <a:srgbClr val="164F7E"/>
                </a:solidFill>
                <a:latin typeface="Segoe UI Light"/>
                <a:ea typeface="Segoe UI" pitchFamily="34" charset="0"/>
                <a:cs typeface="Segoe UI" pitchFamily="34" charset="0"/>
              </a:rPr>
              <a:t>and agility</a:t>
            </a:r>
          </a:p>
        </p:txBody>
      </p:sp>
    </p:spTree>
    <p:extLst>
      <p:ext uri="{BB962C8B-B14F-4D97-AF65-F5344CB8AC3E}">
        <p14:creationId xmlns:p14="http://schemas.microsoft.com/office/powerpoint/2010/main" val="2631649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585996" y="1576344"/>
            <a:ext cx="4808447" cy="3846264"/>
            <a:chOff x="1196911" y="1091941"/>
            <a:chExt cx="3536445" cy="2758588"/>
          </a:xfrm>
          <a:solidFill>
            <a:schemeClr val="bg1"/>
          </a:solidFill>
        </p:grpSpPr>
        <p:sp>
          <p:nvSpPr>
            <p:cNvPr id="74" name="Cube 73"/>
            <p:cNvSpPr/>
            <p:nvPr/>
          </p:nvSpPr>
          <p:spPr>
            <a:xfrm>
              <a:off x="1898341" y="1091941"/>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endParaRPr lang="en-US" sz="1903" b="1" dirty="0">
                <a:solidFill>
                  <a:schemeClr val="lt1">
                    <a:alpha val="99000"/>
                  </a:schemeClr>
                </a:solidFill>
              </a:endParaRPr>
            </a:p>
          </p:txBody>
        </p:sp>
        <p:sp>
          <p:nvSpPr>
            <p:cNvPr id="79" name="Cube 78"/>
            <p:cNvSpPr/>
            <p:nvPr/>
          </p:nvSpPr>
          <p:spPr>
            <a:xfrm>
              <a:off x="1717358" y="1285892"/>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endParaRPr lang="en-US" sz="1903" b="1" dirty="0">
                <a:solidFill>
                  <a:schemeClr val="lt1">
                    <a:alpha val="99000"/>
                  </a:schemeClr>
                </a:solidFill>
              </a:endParaRPr>
            </a:p>
          </p:txBody>
        </p:sp>
        <p:sp>
          <p:nvSpPr>
            <p:cNvPr id="81" name="Cube 80"/>
            <p:cNvSpPr/>
            <p:nvPr/>
          </p:nvSpPr>
          <p:spPr>
            <a:xfrm>
              <a:off x="1540208" y="1479843"/>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endParaRPr lang="en-US" sz="1903" b="1" dirty="0">
                <a:solidFill>
                  <a:schemeClr val="lt1">
                    <a:alpha val="99000"/>
                  </a:schemeClr>
                </a:solidFill>
              </a:endParaRPr>
            </a:p>
          </p:txBody>
        </p:sp>
        <p:sp>
          <p:nvSpPr>
            <p:cNvPr id="82" name="Cube 81"/>
            <p:cNvSpPr/>
            <p:nvPr/>
          </p:nvSpPr>
          <p:spPr>
            <a:xfrm>
              <a:off x="1373517" y="1664269"/>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endParaRPr lang="en-US" sz="1903" b="1" dirty="0">
                <a:solidFill>
                  <a:schemeClr val="lt1">
                    <a:alpha val="99000"/>
                  </a:schemeClr>
                </a:solidFill>
              </a:endParaRPr>
            </a:p>
          </p:txBody>
        </p:sp>
        <p:sp>
          <p:nvSpPr>
            <p:cNvPr id="83" name="Cube 82"/>
            <p:cNvSpPr/>
            <p:nvPr/>
          </p:nvSpPr>
          <p:spPr>
            <a:xfrm>
              <a:off x="1196911" y="1867746"/>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endParaRPr lang="en-US" sz="1903" b="1" dirty="0">
                <a:solidFill>
                  <a:schemeClr val="lt1">
                    <a:alpha val="99000"/>
                  </a:schemeClr>
                </a:solidFill>
              </a:endParaRPr>
            </a:p>
          </p:txBody>
        </p:sp>
      </p:grpSp>
      <p:sp>
        <p:nvSpPr>
          <p:cNvPr id="59397" name="Title 14"/>
          <p:cNvSpPr>
            <a:spLocks noGrp="1"/>
          </p:cNvSpPr>
          <p:nvPr>
            <p:ph type="title"/>
          </p:nvPr>
        </p:nvSpPr>
        <p:spPr/>
        <p:txBody>
          <a:bodyPr/>
          <a:lstStyle/>
          <a:p>
            <a:r>
              <a:rPr lang="en-US" dirty="0"/>
              <a:t>Portability &amp; investment assurance</a:t>
            </a:r>
          </a:p>
        </p:txBody>
      </p:sp>
      <p:sp>
        <p:nvSpPr>
          <p:cNvPr id="57" name="Rectangle 56"/>
          <p:cNvSpPr/>
          <p:nvPr/>
        </p:nvSpPr>
        <p:spPr>
          <a:xfrm>
            <a:off x="2359924" y="5968236"/>
            <a:ext cx="7684114" cy="734926"/>
          </a:xfrm>
          <a:prstGeom prst="rect">
            <a:avLst/>
          </a:prstGeom>
        </p:spPr>
        <p:txBody>
          <a:bodyPr wrap="none" lIns="124313" tIns="62157" rIns="124313" bIns="62157">
            <a:spAutoFit/>
          </a:bodyPr>
          <a:lstStyle/>
          <a:p>
            <a:pPr algn="ctr">
              <a:lnSpc>
                <a:spcPct val="90000"/>
              </a:lnSpc>
              <a:spcBef>
                <a:spcPts val="816"/>
              </a:spcBef>
              <a:spcAft>
                <a:spcPts val="408"/>
              </a:spcAft>
              <a:buClr>
                <a:srgbClr val="F15D22"/>
              </a:buClr>
              <a:defRPr/>
            </a:pPr>
            <a:r>
              <a:rPr lang="en-US" sz="4400" dirty="0">
                <a:latin typeface="+mj-lt"/>
              </a:rPr>
              <a:t>Write Once – Deploy Anywhere</a:t>
            </a:r>
          </a:p>
        </p:txBody>
      </p:sp>
      <p:sp>
        <p:nvSpPr>
          <p:cNvPr id="55" name="Rectangle 67"/>
          <p:cNvSpPr>
            <a:spLocks noChangeArrowheads="1"/>
          </p:cNvSpPr>
          <p:nvPr/>
        </p:nvSpPr>
        <p:spPr bwMode="auto">
          <a:xfrm>
            <a:off x="698453" y="3120391"/>
            <a:ext cx="3083556" cy="402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4313" tIns="62157" rIns="124313" bIns="62157">
            <a:spAutoFit/>
          </a:bodyPr>
          <a:lstStyle/>
          <a:p>
            <a:pPr algn="ctr">
              <a:lnSpc>
                <a:spcPct val="90000"/>
              </a:lnSpc>
              <a:spcBef>
                <a:spcPts val="816"/>
              </a:spcBef>
              <a:spcAft>
                <a:spcPts val="408"/>
              </a:spcAft>
              <a:buClr>
                <a:srgbClr val="F15D22"/>
              </a:buClr>
            </a:pPr>
            <a:r>
              <a:rPr lang="en-US" sz="2001" dirty="0"/>
              <a:t>R Server portfolio</a:t>
            </a:r>
            <a:endParaRPr lang="en-US" sz="1400" dirty="0"/>
          </a:p>
        </p:txBody>
      </p:sp>
      <p:grpSp>
        <p:nvGrpSpPr>
          <p:cNvPr id="33" name="Group 32"/>
          <p:cNvGrpSpPr/>
          <p:nvPr/>
        </p:nvGrpSpPr>
        <p:grpSpPr>
          <a:xfrm>
            <a:off x="5260156" y="1563311"/>
            <a:ext cx="6276545" cy="797955"/>
            <a:chOff x="5460871" y="1596764"/>
            <a:chExt cx="6276545" cy="797955"/>
          </a:xfrm>
        </p:grpSpPr>
        <p:sp>
          <p:nvSpPr>
            <p:cNvPr id="59400" name="Rectangle 67"/>
            <p:cNvSpPr>
              <a:spLocks noChangeArrowheads="1"/>
            </p:cNvSpPr>
            <p:nvPr/>
          </p:nvSpPr>
          <p:spPr bwMode="auto">
            <a:xfrm>
              <a:off x="5969752" y="1775948"/>
              <a:ext cx="2408883" cy="402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7" rIns="124313" bIns="62157">
              <a:spAutoFit/>
            </a:bodyPr>
            <a:lstStyle/>
            <a:p>
              <a:pPr>
                <a:lnSpc>
                  <a:spcPct val="90000"/>
                </a:lnSpc>
                <a:spcBef>
                  <a:spcPts val="816"/>
                </a:spcBef>
                <a:spcAft>
                  <a:spcPts val="408"/>
                </a:spcAft>
                <a:buClr>
                  <a:srgbClr val="F15D22"/>
                </a:buClr>
              </a:pPr>
              <a:r>
                <a:rPr lang="en-US" sz="2001" dirty="0"/>
                <a:t>Cloud</a:t>
              </a:r>
              <a:endParaRPr lang="en-US" sz="1400" dirty="0"/>
            </a:p>
          </p:txBody>
        </p:sp>
        <p:cxnSp>
          <p:nvCxnSpPr>
            <p:cNvPr id="160" name="Straight Connector 159"/>
            <p:cNvCxnSpPr/>
            <p:nvPr/>
          </p:nvCxnSpPr>
          <p:spPr>
            <a:xfrm>
              <a:off x="5460871" y="1979967"/>
              <a:ext cx="485138"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Pentagon 2"/>
            <p:cNvSpPr/>
            <p:nvPr/>
          </p:nvSpPr>
          <p:spPr bwMode="auto">
            <a:xfrm flipH="1">
              <a:off x="9016733" y="1596764"/>
              <a:ext cx="2720683" cy="797955"/>
            </a:xfrm>
            <a:prstGeom prst="homePlate">
              <a:avLst>
                <a:gd name="adj" fmla="val 14402"/>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Windows</a:t>
              </a:r>
            </a:p>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Linux</a:t>
              </a:r>
            </a:p>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HDInsight</a:t>
              </a:r>
            </a:p>
          </p:txBody>
        </p:sp>
        <p:cxnSp>
          <p:nvCxnSpPr>
            <p:cNvPr id="66" name="Straight Connector 65"/>
            <p:cNvCxnSpPr/>
            <p:nvPr/>
          </p:nvCxnSpPr>
          <p:spPr>
            <a:xfrm>
              <a:off x="6891454" y="1979967"/>
              <a:ext cx="2125279"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4568044" y="4053219"/>
            <a:ext cx="6968654" cy="591039"/>
            <a:chOff x="4768759" y="4086665"/>
            <a:chExt cx="6968655" cy="591037"/>
          </a:xfrm>
        </p:grpSpPr>
        <p:sp>
          <p:nvSpPr>
            <p:cNvPr id="111" name="Pentagon 110"/>
            <p:cNvSpPr/>
            <p:nvPr/>
          </p:nvSpPr>
          <p:spPr bwMode="auto">
            <a:xfrm flipH="1">
              <a:off x="9016731" y="4086665"/>
              <a:ext cx="2720683" cy="591037"/>
            </a:xfrm>
            <a:prstGeom prst="homePlate">
              <a:avLst>
                <a:gd name="adj" fmla="val 20266"/>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SQL Server 2016 EE</a:t>
              </a:r>
            </a:p>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SQL Server 2016 SE</a:t>
              </a:r>
            </a:p>
          </p:txBody>
        </p:sp>
        <p:cxnSp>
          <p:nvCxnSpPr>
            <p:cNvPr id="69" name="Straight Connector 68"/>
            <p:cNvCxnSpPr/>
            <p:nvPr/>
          </p:nvCxnSpPr>
          <p:spPr>
            <a:xfrm>
              <a:off x="4768759" y="4427115"/>
              <a:ext cx="1177250"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52" name="Rectangle 67"/>
            <p:cNvSpPr>
              <a:spLocks noChangeArrowheads="1"/>
            </p:cNvSpPr>
            <p:nvPr/>
          </p:nvSpPr>
          <p:spPr bwMode="auto">
            <a:xfrm>
              <a:off x="5987179" y="4223096"/>
              <a:ext cx="1204442" cy="4026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4313" tIns="62157" rIns="124313" bIns="62157">
              <a:spAutoFit/>
            </a:bodyPr>
            <a:lstStyle/>
            <a:p>
              <a:pPr>
                <a:lnSpc>
                  <a:spcPct val="90000"/>
                </a:lnSpc>
                <a:spcBef>
                  <a:spcPts val="816"/>
                </a:spcBef>
                <a:spcAft>
                  <a:spcPts val="408"/>
                </a:spcAft>
                <a:buClr>
                  <a:srgbClr val="F15D22"/>
                </a:buClr>
              </a:pPr>
              <a:r>
                <a:rPr lang="en-US" sz="2001" dirty="0"/>
                <a:t>RDBMS</a:t>
              </a:r>
              <a:endParaRPr lang="en-US" sz="1400" dirty="0"/>
            </a:p>
          </p:txBody>
        </p:sp>
        <p:cxnSp>
          <p:nvCxnSpPr>
            <p:cNvPr id="84" name="Straight Connector 83"/>
            <p:cNvCxnSpPr>
              <a:endCxn id="111" idx="3"/>
            </p:cNvCxnSpPr>
            <p:nvPr/>
          </p:nvCxnSpPr>
          <p:spPr>
            <a:xfrm flipV="1">
              <a:off x="7081024" y="4382184"/>
              <a:ext cx="1935707" cy="6852"/>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4315557" y="4746511"/>
            <a:ext cx="7221139" cy="591037"/>
            <a:chOff x="4516275" y="4690753"/>
            <a:chExt cx="7221139" cy="591037"/>
          </a:xfrm>
        </p:grpSpPr>
        <p:sp>
          <p:nvSpPr>
            <p:cNvPr id="112" name="Pentagon 111"/>
            <p:cNvSpPr/>
            <p:nvPr/>
          </p:nvSpPr>
          <p:spPr bwMode="auto">
            <a:xfrm flipH="1">
              <a:off x="9016731" y="4690753"/>
              <a:ext cx="2720683" cy="591037"/>
            </a:xfrm>
            <a:prstGeom prst="homePlate">
              <a:avLst>
                <a:gd name="adj" fmla="val 20266"/>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Windows</a:t>
              </a:r>
            </a:p>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Linux</a:t>
              </a:r>
            </a:p>
          </p:txBody>
        </p:sp>
        <p:sp>
          <p:nvSpPr>
            <p:cNvPr id="59405" name="Rectangle 125"/>
            <p:cNvSpPr>
              <a:spLocks noChangeArrowheads="1"/>
            </p:cNvSpPr>
            <p:nvPr/>
          </p:nvSpPr>
          <p:spPr bwMode="auto">
            <a:xfrm>
              <a:off x="5987178" y="4782252"/>
              <a:ext cx="3341355" cy="402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7" rIns="124313" bIns="62157">
              <a:spAutoFit/>
            </a:bodyPr>
            <a:lstStyle/>
            <a:p>
              <a:pPr>
                <a:lnSpc>
                  <a:spcPct val="90000"/>
                </a:lnSpc>
                <a:spcBef>
                  <a:spcPts val="816"/>
                </a:spcBef>
                <a:spcAft>
                  <a:spcPts val="408"/>
                </a:spcAft>
                <a:buClr>
                  <a:srgbClr val="F15D22"/>
                </a:buClr>
              </a:pPr>
              <a:r>
                <a:rPr lang="en-US" sz="2001" dirty="0"/>
                <a:t>Desktops &amp;</a:t>
              </a:r>
              <a:r>
                <a:rPr lang="en-US" sz="1400" dirty="0"/>
                <a:t> </a:t>
              </a:r>
              <a:r>
                <a:rPr lang="en-US" sz="2001" dirty="0"/>
                <a:t>Servers</a:t>
              </a:r>
            </a:p>
          </p:txBody>
        </p:sp>
        <p:cxnSp>
          <p:nvCxnSpPr>
            <p:cNvPr id="53" name="Straight Connector 52"/>
            <p:cNvCxnSpPr/>
            <p:nvPr/>
          </p:nvCxnSpPr>
          <p:spPr>
            <a:xfrm flipV="1">
              <a:off x="4516275" y="4981105"/>
              <a:ext cx="1470903" cy="10332"/>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8396062" y="4985641"/>
              <a:ext cx="620669" cy="126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5029448" y="2448838"/>
            <a:ext cx="6507250" cy="806589"/>
            <a:chOff x="5230166" y="2482291"/>
            <a:chExt cx="6507250" cy="806589"/>
          </a:xfrm>
        </p:grpSpPr>
        <p:cxnSp>
          <p:nvCxnSpPr>
            <p:cNvPr id="155" name="Straight Connector 154"/>
            <p:cNvCxnSpPr/>
            <p:nvPr/>
          </p:nvCxnSpPr>
          <p:spPr>
            <a:xfrm>
              <a:off x="5230166" y="2896429"/>
              <a:ext cx="715842"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59420" name="Rectangle 158"/>
            <p:cNvSpPr>
              <a:spLocks noChangeArrowheads="1"/>
            </p:cNvSpPr>
            <p:nvPr/>
          </p:nvSpPr>
          <p:spPr bwMode="auto">
            <a:xfrm>
              <a:off x="5987178" y="2692409"/>
              <a:ext cx="2408884" cy="402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7" rIns="124313" bIns="62157">
              <a:spAutoFit/>
            </a:bodyPr>
            <a:lstStyle/>
            <a:p>
              <a:pPr>
                <a:lnSpc>
                  <a:spcPct val="90000"/>
                </a:lnSpc>
                <a:spcBef>
                  <a:spcPts val="816"/>
                </a:spcBef>
                <a:spcAft>
                  <a:spcPts val="408"/>
                </a:spcAft>
                <a:buClr>
                  <a:srgbClr val="F15D22"/>
                </a:buClr>
              </a:pPr>
              <a:r>
                <a:rPr lang="en-US" sz="2001" dirty="0"/>
                <a:t>Hadoop &amp; Spark </a:t>
              </a:r>
            </a:p>
          </p:txBody>
        </p:sp>
        <p:sp>
          <p:nvSpPr>
            <p:cNvPr id="105" name="Pentagon 104"/>
            <p:cNvSpPr/>
            <p:nvPr/>
          </p:nvSpPr>
          <p:spPr bwMode="auto">
            <a:xfrm flipH="1">
              <a:off x="9016733" y="2482291"/>
              <a:ext cx="2720683" cy="806589"/>
            </a:xfrm>
            <a:prstGeom prst="homePlate">
              <a:avLst>
                <a:gd name="adj" fmla="val 14402"/>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Hortonworks</a:t>
              </a:r>
            </a:p>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Cloudera</a:t>
              </a:r>
            </a:p>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MapR</a:t>
              </a:r>
            </a:p>
          </p:txBody>
        </p:sp>
        <p:cxnSp>
          <p:nvCxnSpPr>
            <p:cNvPr id="106" name="Straight Connector 105"/>
            <p:cNvCxnSpPr>
              <a:endCxn id="105" idx="3"/>
            </p:cNvCxnSpPr>
            <p:nvPr/>
          </p:nvCxnSpPr>
          <p:spPr>
            <a:xfrm flipV="1">
              <a:off x="8073483" y="2885586"/>
              <a:ext cx="943250" cy="10843"/>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4774132" y="3357060"/>
            <a:ext cx="6762566" cy="591037"/>
            <a:chOff x="4974849" y="3334755"/>
            <a:chExt cx="6762566" cy="591037"/>
          </a:xfrm>
        </p:grpSpPr>
        <p:cxnSp>
          <p:nvCxnSpPr>
            <p:cNvPr id="127" name="Straight Connector 126"/>
            <p:cNvCxnSpPr/>
            <p:nvPr/>
          </p:nvCxnSpPr>
          <p:spPr>
            <a:xfrm>
              <a:off x="4974849" y="3625943"/>
              <a:ext cx="994903" cy="8661"/>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59415" name="Rectangle 153"/>
            <p:cNvSpPr>
              <a:spLocks noChangeArrowheads="1"/>
            </p:cNvSpPr>
            <p:nvPr/>
          </p:nvSpPr>
          <p:spPr bwMode="auto">
            <a:xfrm>
              <a:off x="5987179" y="3426254"/>
              <a:ext cx="2408884" cy="402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7" rIns="124313" bIns="62157">
              <a:spAutoFit/>
            </a:bodyPr>
            <a:lstStyle/>
            <a:p>
              <a:pPr>
                <a:lnSpc>
                  <a:spcPct val="90000"/>
                </a:lnSpc>
                <a:spcBef>
                  <a:spcPts val="816"/>
                </a:spcBef>
                <a:spcAft>
                  <a:spcPts val="408"/>
                </a:spcAft>
                <a:buClr>
                  <a:srgbClr val="F15D22"/>
                </a:buClr>
              </a:pPr>
              <a:r>
                <a:rPr lang="en-US" sz="2001" dirty="0"/>
                <a:t>EDW</a:t>
              </a:r>
            </a:p>
          </p:txBody>
        </p:sp>
        <p:sp>
          <p:nvSpPr>
            <p:cNvPr id="108" name="Pentagon 107"/>
            <p:cNvSpPr/>
            <p:nvPr/>
          </p:nvSpPr>
          <p:spPr bwMode="auto">
            <a:xfrm flipH="1">
              <a:off x="9016732" y="3334755"/>
              <a:ext cx="2720683" cy="591037"/>
            </a:xfrm>
            <a:prstGeom prst="homePlate">
              <a:avLst>
                <a:gd name="adj" fmla="val 19814"/>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SQL Server 2016</a:t>
              </a:r>
            </a:p>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Teradata Database</a:t>
              </a:r>
            </a:p>
          </p:txBody>
        </p:sp>
        <p:cxnSp>
          <p:nvCxnSpPr>
            <p:cNvPr id="110" name="Straight Connector 109"/>
            <p:cNvCxnSpPr/>
            <p:nvPr/>
          </p:nvCxnSpPr>
          <p:spPr>
            <a:xfrm flipV="1">
              <a:off x="6822265" y="3624853"/>
              <a:ext cx="2194468" cy="25225"/>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45" name="Group 84"/>
          <p:cNvGrpSpPr>
            <a:grpSpLocks/>
          </p:cNvGrpSpPr>
          <p:nvPr/>
        </p:nvGrpSpPr>
        <p:grpSpPr bwMode="auto">
          <a:xfrm>
            <a:off x="429964" y="3079126"/>
            <a:ext cx="3833492" cy="2788780"/>
            <a:chOff x="3015597" y="1913085"/>
            <a:chExt cx="2818850" cy="2051553"/>
          </a:xfrm>
        </p:grpSpPr>
        <p:sp>
          <p:nvSpPr>
            <p:cNvPr id="46" name="Cube 45"/>
            <p:cNvSpPr/>
            <p:nvPr/>
          </p:nvSpPr>
          <p:spPr>
            <a:xfrm>
              <a:off x="3015597" y="2300996"/>
              <a:ext cx="457200" cy="1663642"/>
            </a:xfrm>
            <a:prstGeom prst="cub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903" dirty="0">
                  <a:solidFill>
                    <a:schemeClr val="lt1">
                      <a:alpha val="99000"/>
                    </a:schemeClr>
                  </a:solidFill>
                </a:rPr>
                <a:t>CRAN</a:t>
              </a:r>
            </a:p>
          </p:txBody>
        </p:sp>
        <p:sp>
          <p:nvSpPr>
            <p:cNvPr id="47" name="Cube 46"/>
            <p:cNvSpPr/>
            <p:nvPr/>
          </p:nvSpPr>
          <p:spPr>
            <a:xfrm>
              <a:off x="3415655" y="2300996"/>
              <a:ext cx="457200" cy="1663642"/>
            </a:xfrm>
            <a:prstGeom prst="cub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903" dirty="0">
                  <a:solidFill>
                    <a:schemeClr val="lt1">
                      <a:alpha val="99000"/>
                    </a:schemeClr>
                  </a:solidFill>
                </a:rPr>
                <a:t>Microsoft R Open</a:t>
              </a:r>
            </a:p>
          </p:txBody>
        </p:sp>
        <p:sp>
          <p:nvSpPr>
            <p:cNvPr id="48" name="Cube 47"/>
            <p:cNvSpPr/>
            <p:nvPr/>
          </p:nvSpPr>
          <p:spPr>
            <a:xfrm>
              <a:off x="3829825" y="3497799"/>
              <a:ext cx="2004622"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HDInsight/SQL R Services</a:t>
              </a:r>
            </a:p>
          </p:txBody>
        </p:sp>
        <p:sp>
          <p:nvSpPr>
            <p:cNvPr id="49" name="Cube 48"/>
            <p:cNvSpPr/>
            <p:nvPr/>
          </p:nvSpPr>
          <p:spPr>
            <a:xfrm>
              <a:off x="3825064" y="3118651"/>
              <a:ext cx="2004621"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PEMA / </a:t>
              </a:r>
              <a:r>
                <a:rPr lang="en-US" sz="1903" dirty="0" err="1">
                  <a:solidFill>
                    <a:schemeClr val="lt1">
                      <a:alpha val="99000"/>
                    </a:schemeClr>
                  </a:solidFill>
                </a:rPr>
                <a:t>ScaleR</a:t>
              </a:r>
              <a:endParaRPr lang="en-US" sz="1903" dirty="0">
                <a:solidFill>
                  <a:schemeClr val="lt1">
                    <a:alpha val="99000"/>
                  </a:schemeClr>
                </a:solidFill>
              </a:endParaRPr>
            </a:p>
          </p:txBody>
        </p:sp>
        <p:sp>
          <p:nvSpPr>
            <p:cNvPr id="50" name="Cube 49"/>
            <p:cNvSpPr/>
            <p:nvPr/>
          </p:nvSpPr>
          <p:spPr>
            <a:xfrm>
              <a:off x="3818536" y="2739864"/>
              <a:ext cx="2004621"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Machine Learning</a:t>
              </a:r>
            </a:p>
          </p:txBody>
        </p:sp>
        <p:sp>
          <p:nvSpPr>
            <p:cNvPr id="58" name="Cube 57"/>
            <p:cNvSpPr/>
            <p:nvPr/>
          </p:nvSpPr>
          <p:spPr>
            <a:xfrm>
              <a:off x="3015597" y="1913085"/>
              <a:ext cx="2814088" cy="457312"/>
            </a:xfrm>
            <a:prstGeom prst="cube">
              <a:avLst/>
            </a:prstGeom>
            <a:solidFill>
              <a:schemeClr val="bg1">
                <a:lumMod val="85000"/>
              </a:schemeClr>
            </a:solidFill>
            <a:ln w="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r>
                <a:rPr lang="en-US" sz="1483" dirty="0">
                  <a:solidFill>
                    <a:schemeClr val="tx1"/>
                  </a:solidFill>
                </a:rPr>
                <a:t>R Server Technology</a:t>
              </a:r>
            </a:p>
          </p:txBody>
        </p:sp>
      </p:grpSp>
      <p:sp>
        <p:nvSpPr>
          <p:cNvPr id="59" name="Cube 58"/>
          <p:cNvSpPr/>
          <p:nvPr/>
        </p:nvSpPr>
        <p:spPr bwMode="auto">
          <a:xfrm>
            <a:off x="1523394" y="3662944"/>
            <a:ext cx="2726182" cy="621647"/>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Remote Execution</a:t>
            </a:r>
          </a:p>
        </p:txBody>
      </p:sp>
    </p:spTree>
    <p:extLst>
      <p:ext uri="{BB962C8B-B14F-4D97-AF65-F5344CB8AC3E}">
        <p14:creationId xmlns:p14="http://schemas.microsoft.com/office/powerpoint/2010/main" val="3764875991"/>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1"/>
            <a:ext cx="11887200" cy="4340419"/>
          </a:xfrm>
        </p:spPr>
        <p:txBody>
          <a:bodyPr/>
          <a:lstStyle/>
          <a:p>
            <a:endParaRPr lang="en-US" dirty="0"/>
          </a:p>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42955"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1715406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2"/>
            <a:ext cx="11887200" cy="5549211"/>
          </a:xfrm>
        </p:spPr>
        <p:txBody>
          <a:bodyPr/>
          <a:lstStyle/>
          <a:p>
            <a:endParaRPr lang="en-US" dirty="0"/>
          </a:p>
          <a:p>
            <a:pPr marL="0" indent="0">
              <a:buNone/>
            </a:pPr>
            <a:r>
              <a:rPr lang="en-US" dirty="0"/>
              <a:t>Code written on a workstation will run on a cluster by tweaking a single function call:</a:t>
            </a:r>
          </a:p>
          <a:p>
            <a:pPr marL="0" indent="0">
              <a:buNone/>
            </a:pPr>
            <a:endParaRPr lang="en-US" dirty="0"/>
          </a:p>
          <a:p>
            <a:pPr marL="0" indent="0">
              <a:buNone/>
            </a:pPr>
            <a:r>
              <a:rPr lang="en-US" sz="3000" dirty="0">
                <a:latin typeface="Consolas" panose="020B0609020204030204" pitchFamily="49" charset="0"/>
              </a:rPr>
              <a:t># Use your local computer:</a:t>
            </a:r>
          </a:p>
          <a:p>
            <a:pPr marL="0" indent="0">
              <a:buNone/>
            </a:pPr>
            <a:r>
              <a:rPr lang="en-US" sz="3000" dirty="0" err="1">
                <a:latin typeface="Consolas" panose="020B0609020204030204" pitchFamily="49" charset="0"/>
              </a:rPr>
              <a:t>rxSetComputeContext</a:t>
            </a:r>
            <a:r>
              <a:rPr lang="en-US" sz="3000" dirty="0">
                <a:latin typeface="Consolas" panose="020B0609020204030204" pitchFamily="49" charset="0"/>
              </a:rPr>
              <a:t>( </a:t>
            </a:r>
            <a:r>
              <a:rPr lang="en-US" sz="3000" dirty="0" err="1">
                <a:latin typeface="Consolas" panose="020B0609020204030204" pitchFamily="49" charset="0"/>
              </a:rPr>
              <a:t>LocalParallel</a:t>
            </a:r>
            <a:r>
              <a:rPr lang="en-US" sz="3000" dirty="0">
                <a:latin typeface="Consolas" panose="020B0609020204030204" pitchFamily="49" charset="0"/>
              </a:rPr>
              <a:t>() )</a:t>
            </a:r>
          </a:p>
          <a:p>
            <a:pPr marL="0" indent="0">
              <a:buNone/>
            </a:pPr>
            <a:endParaRPr lang="en-US" sz="3000" dirty="0">
              <a:latin typeface="Consolas" panose="020B0609020204030204" pitchFamily="49" charset="0"/>
            </a:endParaRPr>
          </a:p>
          <a:p>
            <a:pPr marL="0" indent="0">
              <a:buNone/>
            </a:pPr>
            <a:r>
              <a:rPr lang="en-US" sz="3000" dirty="0">
                <a:latin typeface="Consolas" panose="020B0609020204030204" pitchFamily="49" charset="0"/>
              </a:rPr>
              <a:t># Switch to your cluster:</a:t>
            </a:r>
          </a:p>
          <a:p>
            <a:pPr marL="0" indent="0">
              <a:buNone/>
            </a:pPr>
            <a:r>
              <a:rPr lang="en-US" sz="3000" dirty="0" err="1">
                <a:latin typeface="Consolas" panose="020B0609020204030204" pitchFamily="49" charset="0"/>
              </a:rPr>
              <a:t>rxSetComputeContext</a:t>
            </a:r>
            <a:r>
              <a:rPr lang="en-US" sz="3000" dirty="0">
                <a:latin typeface="Consolas" panose="020B0609020204030204" pitchFamily="49" charset="0"/>
              </a:rPr>
              <a:t>( </a:t>
            </a:r>
            <a:r>
              <a:rPr lang="en-US" sz="3000" dirty="0" err="1">
                <a:latin typeface="Consolas" panose="020B0609020204030204" pitchFamily="49" charset="0"/>
              </a:rPr>
              <a:t>RxSpark</a:t>
            </a:r>
            <a:r>
              <a:rPr lang="en-US" sz="3000" dirty="0">
                <a:latin typeface="Consolas" panose="020B0609020204030204"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20979759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274638" y="1212850"/>
            <a:ext cx="11887200" cy="4644861"/>
          </a:xfrm>
        </p:spPr>
        <p:txBody>
          <a:bodyPr/>
          <a:lstStyle/>
          <a:p>
            <a:endParaRPr lang="en-US" dirty="0"/>
          </a:p>
          <a:p>
            <a:pPr marL="0" indent="0">
              <a:buNone/>
            </a:pPr>
            <a:r>
              <a:rPr lang="en-US" dirty="0"/>
              <a:t>Parallel External Memory Algorithms (PEMAs)</a:t>
            </a:r>
          </a:p>
          <a:p>
            <a:pPr lvl="1"/>
            <a:endParaRPr lang="en-US" dirty="0"/>
          </a:p>
          <a:p>
            <a:pPr marL="743070" indent="-743070">
              <a:buFont typeface="+mj-lt"/>
              <a:buAutoNum type="arabicPeriod"/>
            </a:pPr>
            <a:r>
              <a:rPr lang="en-US" sz="3400" dirty="0"/>
              <a:t>A chunk/subset of data is extracted from the main dataset</a:t>
            </a:r>
          </a:p>
          <a:p>
            <a:pPr lvl="1"/>
            <a:endParaRPr lang="en-US" dirty="0"/>
          </a:p>
          <a:p>
            <a:pPr marL="743070" indent="-743070">
              <a:buFont typeface="+mj-lt"/>
              <a:buAutoNum type="arabicPeriod"/>
            </a:pPr>
            <a:r>
              <a:rPr lang="en-US" sz="3400" dirty="0"/>
              <a:t>An intermediate result is calculated from that chunk of data</a:t>
            </a:r>
          </a:p>
          <a:p>
            <a:pPr lvl="1"/>
            <a:endParaRPr lang="en-US" dirty="0"/>
          </a:p>
          <a:p>
            <a:pPr marL="743070" indent="-743070">
              <a:buFont typeface="+mj-lt"/>
              <a:buAutoNum type="arabicPeriod"/>
            </a:pPr>
            <a:r>
              <a:rPr lang="en-US" sz="3400" dirty="0"/>
              <a:t>The intermediate results are combined into a final dataset</a:t>
            </a:r>
          </a:p>
          <a:p>
            <a:pPr marL="342955" lvl="1" indent="0">
              <a:buNone/>
            </a:pPr>
            <a:endParaRPr lang="en-US" dirty="0"/>
          </a:p>
        </p:txBody>
      </p:sp>
      <p:sp>
        <p:nvSpPr>
          <p:cNvPr id="3" name="Title 2"/>
          <p:cNvSpPr>
            <a:spLocks noGrp="1"/>
          </p:cNvSpPr>
          <p:nvPr>
            <p:ph type="title"/>
          </p:nvPr>
        </p:nvSpPr>
        <p:spPr/>
        <p:txBody>
          <a:bodyPr/>
          <a:lstStyle/>
          <a:p>
            <a:r>
              <a:rPr lang="en-US" dirty="0"/>
              <a:t>How MRS Works</a:t>
            </a:r>
          </a:p>
        </p:txBody>
      </p:sp>
    </p:spTree>
    <p:extLst>
      <p:ext uri="{BB962C8B-B14F-4D97-AF65-F5344CB8AC3E}">
        <p14:creationId xmlns:p14="http://schemas.microsoft.com/office/powerpoint/2010/main" val="964588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3"/>
            <a:ext cx="11887200" cy="5515612"/>
          </a:xfrm>
        </p:spPr>
        <p:txBody>
          <a:bodyPr/>
          <a:lstStyle/>
          <a:p>
            <a:pPr marL="0" indent="0">
              <a:buNone/>
            </a:pPr>
            <a:r>
              <a:rPr lang="en-US" dirty="0"/>
              <a:t>Open-source programming language for statistical computing</a:t>
            </a:r>
          </a:p>
          <a:p>
            <a:pPr lvl="2"/>
            <a:endParaRPr lang="en-US" dirty="0"/>
          </a:p>
          <a:p>
            <a:r>
              <a:rPr lang="en-US" dirty="0">
                <a:solidFill>
                  <a:schemeClr val="accent1">
                    <a:lumMod val="40000"/>
                    <a:lumOff val="60000"/>
                  </a:schemeClr>
                </a:solidFill>
              </a:rPr>
              <a:t>Free (cran.r-project.org)</a:t>
            </a:r>
          </a:p>
          <a:p>
            <a:r>
              <a:rPr lang="en-US" dirty="0">
                <a:solidFill>
                  <a:schemeClr val="accent1">
                    <a:lumMod val="40000"/>
                    <a:lumOff val="60000"/>
                  </a:schemeClr>
                </a:solidFill>
              </a:rPr>
              <a:t>Highly extensible</a:t>
            </a:r>
          </a:p>
          <a:p>
            <a:r>
              <a:rPr lang="en-US" dirty="0">
                <a:solidFill>
                  <a:schemeClr val="accent1">
                    <a:lumMod val="40000"/>
                    <a:lumOff val="60000"/>
                  </a:schemeClr>
                </a:solidFill>
              </a:rPr>
              <a:t>Focused on statistics and machine learning</a:t>
            </a:r>
          </a:p>
          <a:p>
            <a:r>
              <a:rPr lang="en-US" dirty="0">
                <a:solidFill>
                  <a:schemeClr val="accent1">
                    <a:lumMod val="40000"/>
                    <a:lumOff val="60000"/>
                  </a:schemeClr>
                </a:solidFill>
              </a:rPr>
              <a:t>Transparent and reproducible</a:t>
            </a:r>
          </a:p>
          <a:p>
            <a:pPr lvl="2"/>
            <a:endParaRPr lang="en-US" dirty="0"/>
          </a:p>
          <a:p>
            <a:r>
              <a:rPr lang="en-US" dirty="0">
                <a:solidFill>
                  <a:schemeClr val="accent2">
                    <a:lumMod val="40000"/>
                    <a:lumOff val="60000"/>
                  </a:schemeClr>
                </a:solidFill>
              </a:rPr>
              <a:t>Single-threaded</a:t>
            </a:r>
          </a:p>
          <a:p>
            <a:r>
              <a:rPr lang="en-US" dirty="0">
                <a:solidFill>
                  <a:schemeClr val="accent2">
                    <a:lumMod val="40000"/>
                    <a:lumOff val="60000"/>
                  </a:schemeClr>
                </a:solidFill>
              </a:rPr>
              <a:t>Data stored in memory</a:t>
            </a:r>
          </a:p>
        </p:txBody>
      </p:sp>
      <p:sp>
        <p:nvSpPr>
          <p:cNvPr id="2" name="Title 1"/>
          <p:cNvSpPr>
            <a:spLocks noGrp="1"/>
          </p:cNvSpPr>
          <p:nvPr>
            <p:ph type="title"/>
          </p:nvPr>
        </p:nvSpPr>
        <p:spPr/>
        <p:txBody>
          <a:bodyPr/>
          <a:lstStyle/>
          <a:p>
            <a:r>
              <a:rPr lang="en-US" dirty="0"/>
              <a:t>What is R?</a:t>
            </a:r>
          </a:p>
        </p:txBody>
      </p:sp>
    </p:spTree>
    <p:extLst>
      <p:ext uri="{BB962C8B-B14F-4D97-AF65-F5344CB8AC3E}">
        <p14:creationId xmlns:p14="http://schemas.microsoft.com/office/powerpoint/2010/main" val="2053137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6042483" y="1310277"/>
            <a:ext cx="6115943" cy="3042645"/>
          </a:xfrm>
          <a:prstGeom prst="roundRect">
            <a:avLst>
              <a:gd name="adj" fmla="val 6390"/>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445">
              <a:lnSpc>
                <a:spcPct val="90000"/>
              </a:lnSpc>
            </a:pPr>
            <a:endParaRPr lang="en-US" sz="2401" dirty="0" err="1">
              <a:solidFill>
                <a:schemeClr val="bg1"/>
              </a:solidFill>
              <a:ea typeface="Segoe UI" pitchFamily="34" charset="0"/>
              <a:cs typeface="Segoe UI" pitchFamily="34" charset="0"/>
            </a:endParaRPr>
          </a:p>
        </p:txBody>
      </p:sp>
      <p:pic>
        <p:nvPicPr>
          <p:cNvPr id="79875"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1690" y="382662"/>
            <a:ext cx="4541479" cy="6898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6" name="Title 1"/>
          <p:cNvSpPr>
            <a:spLocks noGrp="1"/>
          </p:cNvSpPr>
          <p:nvPr>
            <p:ph type="title"/>
          </p:nvPr>
        </p:nvSpPr>
        <p:spPr>
          <a:xfrm>
            <a:off x="109828" y="223717"/>
            <a:ext cx="12325765" cy="917444"/>
          </a:xfrm>
        </p:spPr>
        <p:txBody>
          <a:bodyPr vert="horz" wrap="square" lIns="146284" tIns="91427" rIns="146284" bIns="91427" rtlCol="0" anchor="t">
            <a:noAutofit/>
          </a:bodyPr>
          <a:lstStyle/>
          <a:p>
            <a:r>
              <a:rPr lang="en-US" sz="4400" dirty="0">
                <a:solidFill>
                  <a:schemeClr val="tx1">
                    <a:lumMod val="65000"/>
                    <a:lumOff val="35000"/>
                  </a:schemeClr>
                </a:solidFill>
                <a:latin typeface="Segoe UI Light" panose="020B0502040204020203" pitchFamily="34" charset="0"/>
                <a:cs typeface="Segoe UI Light" panose="020B0502040204020203" pitchFamily="34" charset="0"/>
              </a:rPr>
              <a:t>How Does Remote Compute Context Work?</a:t>
            </a:r>
          </a:p>
        </p:txBody>
      </p:sp>
      <p:sp>
        <p:nvSpPr>
          <p:cNvPr id="56" name="Rectangle 55"/>
          <p:cNvSpPr/>
          <p:nvPr/>
        </p:nvSpPr>
        <p:spPr bwMode="auto">
          <a:xfrm>
            <a:off x="6736280" y="2543187"/>
            <a:ext cx="1346903" cy="1036079"/>
          </a:xfrm>
          <a:prstGeom prst="rect">
            <a:avLst/>
          </a:prstGeom>
          <a:ln/>
        </p:spPr>
        <p:style>
          <a:lnRef idx="1">
            <a:schemeClr val="accent3"/>
          </a:lnRef>
          <a:fillRef idx="2">
            <a:schemeClr val="accent3"/>
          </a:fillRef>
          <a:effectRef idx="1">
            <a:schemeClr val="accent3"/>
          </a:effectRef>
          <a:fontRef idx="minor">
            <a:schemeClr val="dk1"/>
          </a:fontRef>
        </p:style>
        <p:txBody>
          <a:bodyPr lIns="124313" tIns="62157" rIns="124313" bIns="62157" anchor="ctr"/>
          <a:lstStyle/>
          <a:p>
            <a:pPr algn="ctr">
              <a:defRPr/>
            </a:pPr>
            <a:r>
              <a:rPr lang="en-US" sz="1903" dirty="0" err="1">
                <a:solidFill>
                  <a:schemeClr val="bg1"/>
                </a:solidFill>
              </a:rPr>
              <a:t>AlgorithmMaster</a:t>
            </a:r>
            <a:endParaRPr lang="en-US" sz="1903" dirty="0">
              <a:solidFill>
                <a:schemeClr val="bg1"/>
              </a:solidFill>
            </a:endParaRPr>
          </a:p>
        </p:txBody>
      </p:sp>
      <p:sp>
        <p:nvSpPr>
          <p:cNvPr id="50" name="Rectangle 49"/>
          <p:cNvSpPr/>
          <p:nvPr/>
        </p:nvSpPr>
        <p:spPr bwMode="auto">
          <a:xfrm>
            <a:off x="2750184" y="2688454"/>
            <a:ext cx="1244624" cy="625807"/>
          </a:xfrm>
          <a:prstGeom prst="rect">
            <a:avLst/>
          </a:prstGeom>
          <a:ln/>
        </p:spPr>
        <p:style>
          <a:lnRef idx="1">
            <a:schemeClr val="accent3"/>
          </a:lnRef>
          <a:fillRef idx="2">
            <a:schemeClr val="accent3"/>
          </a:fillRef>
          <a:effectRef idx="1">
            <a:schemeClr val="accent3"/>
          </a:effectRef>
          <a:fontRef idx="minor">
            <a:schemeClr val="dk1"/>
          </a:fontRef>
        </p:style>
        <p:txBody>
          <a:bodyPr lIns="124313" tIns="62157" rIns="124313" bIns="62157" anchor="ctr"/>
          <a:lstStyle/>
          <a:p>
            <a:pPr algn="ctr">
              <a:defRPr/>
            </a:pPr>
            <a:r>
              <a:rPr lang="en-US" sz="1599" dirty="0">
                <a:solidFill>
                  <a:schemeClr val="bg1"/>
                </a:solidFill>
              </a:rPr>
              <a:t>Predictive Algorithm</a:t>
            </a:r>
          </a:p>
        </p:txBody>
      </p:sp>
      <p:grpSp>
        <p:nvGrpSpPr>
          <p:cNvPr id="51" name="Group 3"/>
          <p:cNvGrpSpPr>
            <a:grpSpLocks/>
          </p:cNvGrpSpPr>
          <p:nvPr/>
        </p:nvGrpSpPr>
        <p:grpSpPr bwMode="auto">
          <a:xfrm>
            <a:off x="2002683" y="2953995"/>
            <a:ext cx="742956" cy="177448"/>
            <a:chOff x="2657475" y="2876550"/>
            <a:chExt cx="1228725" cy="141288"/>
          </a:xfrm>
        </p:grpSpPr>
        <p:cxnSp>
          <p:nvCxnSpPr>
            <p:cNvPr id="52" name="Straight Arrow Connector 51"/>
            <p:cNvCxnSpPr/>
            <p:nvPr/>
          </p:nvCxnSpPr>
          <p:spPr>
            <a:xfrm>
              <a:off x="2666956" y="2876550"/>
              <a:ext cx="1219244"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8011408" y="1407933"/>
            <a:ext cx="4080641" cy="2704236"/>
            <a:chOff x="8011662" y="2002782"/>
            <a:chExt cx="4081220" cy="2704619"/>
          </a:xfrm>
        </p:grpSpPr>
        <p:grpSp>
          <p:nvGrpSpPr>
            <p:cNvPr id="25" name="Group 24"/>
            <p:cNvGrpSpPr/>
            <p:nvPr/>
          </p:nvGrpSpPr>
          <p:grpSpPr>
            <a:xfrm>
              <a:off x="8187066" y="2634111"/>
              <a:ext cx="3631588" cy="1762006"/>
              <a:chOff x="6248400" y="2190442"/>
              <a:chExt cx="2670528" cy="1295710"/>
            </a:xfrm>
          </p:grpSpPr>
          <p:pic>
            <p:nvPicPr>
              <p:cNvPr id="20" name="Picture 19"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63" name="Straight Arrow Connector 62"/>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9874"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990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7" name="Straight Arrow Connector 66"/>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bg1"/>
                  </a:solidFill>
                </a:endParaRPr>
              </a:p>
            </p:txBody>
          </p:sp>
          <p:sp>
            <p:nvSpPr>
              <p:cNvPr id="58" name="Rectangle 57"/>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bg1"/>
                  </a:solidFill>
                </a:endParaRPr>
              </a:p>
            </p:txBody>
          </p:sp>
          <p:sp>
            <p:nvSpPr>
              <p:cNvPr id="16" name="Rectangle 15"/>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bg1"/>
                  </a:solidFill>
                </a:endParaRPr>
              </a:p>
            </p:txBody>
          </p:sp>
          <p:sp>
            <p:nvSpPr>
              <p:cNvPr id="17" name="Right Triangle 16"/>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bg1"/>
                  </a:solidFill>
                </a:endParaRPr>
              </a:p>
            </p:txBody>
          </p:sp>
          <p:sp>
            <p:nvSpPr>
              <p:cNvPr id="53" name="Right Triangle 52"/>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bg1"/>
                  </a:solidFill>
                </a:endParaRPr>
              </a:p>
            </p:txBody>
          </p:sp>
          <p:cxnSp>
            <p:nvCxnSpPr>
              <p:cNvPr id="102" name="Straight Arrow Connector 101"/>
              <p:cNvCxnSpPr/>
              <p:nvPr/>
            </p:nvCxnSpPr>
            <p:spPr>
              <a:xfrm flipH="1">
                <a:off x="6248400" y="2419352"/>
                <a:ext cx="304800" cy="228598"/>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6248400" y="29527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248400" y="3257550"/>
                <a:ext cx="304800" cy="228602"/>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9" name="Rectangle 68"/>
            <p:cNvSpPr/>
            <p:nvPr/>
          </p:nvSpPr>
          <p:spPr bwMode="auto">
            <a:xfrm>
              <a:off x="10434921" y="2118387"/>
              <a:ext cx="1657961" cy="41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4313" tIns="62157" rIns="124313" bIns="62157" anchor="ctr"/>
            <a:lstStyle/>
            <a:p>
              <a:pPr algn="ctr">
                <a:defRPr/>
              </a:pPr>
              <a:r>
                <a:rPr lang="en-US" sz="1903" dirty="0">
                  <a:solidFill>
                    <a:schemeClr val="bg1"/>
                  </a:solidFill>
                </a:rPr>
                <a:t>Big</a:t>
              </a:r>
              <a:br>
                <a:rPr lang="en-US" sz="1903" dirty="0">
                  <a:solidFill>
                    <a:schemeClr val="bg1"/>
                  </a:solidFill>
                </a:rPr>
              </a:br>
              <a:r>
                <a:rPr lang="en-US" sz="1903" dirty="0">
                  <a:solidFill>
                    <a:schemeClr val="bg1"/>
                  </a:solidFill>
                </a:rPr>
                <a:t>Data</a:t>
              </a:r>
            </a:p>
          </p:txBody>
        </p:sp>
        <p:grpSp>
          <p:nvGrpSpPr>
            <p:cNvPr id="70" name="Group 69"/>
            <p:cNvGrpSpPr/>
            <p:nvPr/>
          </p:nvGrpSpPr>
          <p:grpSpPr>
            <a:xfrm>
              <a:off x="8808802" y="3359470"/>
              <a:ext cx="3009853" cy="622154"/>
              <a:chOff x="6705600" y="2190442"/>
              <a:chExt cx="2213328" cy="457508"/>
            </a:xfrm>
          </p:grpSpPr>
          <p:pic>
            <p:nvPicPr>
              <p:cNvPr id="71" name="Picture 70"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72" name="Straight Arrow Connector 71"/>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5" name="Straight Arrow Connector 74"/>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bg1"/>
                  </a:solidFill>
                </a:endParaRPr>
              </a:p>
            </p:txBody>
          </p:sp>
          <p:sp>
            <p:nvSpPr>
              <p:cNvPr id="77" name="Rectangle 76"/>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bg1"/>
                  </a:solidFill>
                </a:endParaRPr>
              </a:p>
            </p:txBody>
          </p:sp>
          <p:sp>
            <p:nvSpPr>
              <p:cNvPr id="78" name="Rectangle 7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bg1"/>
                  </a:solidFill>
                </a:endParaRPr>
              </a:p>
            </p:txBody>
          </p:sp>
          <p:sp>
            <p:nvSpPr>
              <p:cNvPr id="79" name="Right Triangle 7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bg1"/>
                  </a:solidFill>
                </a:endParaRPr>
              </a:p>
            </p:txBody>
          </p:sp>
          <p:sp>
            <p:nvSpPr>
              <p:cNvPr id="80" name="Right Triangle 7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bg1"/>
                  </a:solidFill>
                </a:endParaRPr>
              </a:p>
            </p:txBody>
          </p:sp>
        </p:grpSp>
        <p:grpSp>
          <p:nvGrpSpPr>
            <p:cNvPr id="83" name="Group 82"/>
            <p:cNvGrpSpPr/>
            <p:nvPr/>
          </p:nvGrpSpPr>
          <p:grpSpPr>
            <a:xfrm>
              <a:off x="8808802" y="4085247"/>
              <a:ext cx="3009853" cy="622154"/>
              <a:chOff x="6705600" y="2190442"/>
              <a:chExt cx="2213328" cy="457508"/>
            </a:xfrm>
          </p:grpSpPr>
          <p:pic>
            <p:nvPicPr>
              <p:cNvPr id="84" name="Picture 83"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85" name="Straight Arrow Connector 84"/>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9"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3"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4" name="Straight Arrow Connector 93"/>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bg1"/>
                  </a:solidFill>
                </a:endParaRPr>
              </a:p>
            </p:txBody>
          </p:sp>
          <p:sp>
            <p:nvSpPr>
              <p:cNvPr id="96" name="Rectangle 95"/>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bg1"/>
                  </a:solidFill>
                </a:endParaRPr>
              </a:p>
            </p:txBody>
          </p:sp>
          <p:sp>
            <p:nvSpPr>
              <p:cNvPr id="98" name="Rectangle 9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bg1"/>
                  </a:solidFill>
                </a:endParaRPr>
              </a:p>
            </p:txBody>
          </p:sp>
          <p:sp>
            <p:nvSpPr>
              <p:cNvPr id="99" name="Right Triangle 9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bg1"/>
                  </a:solidFill>
                </a:endParaRPr>
              </a:p>
            </p:txBody>
          </p:sp>
          <p:sp>
            <p:nvSpPr>
              <p:cNvPr id="100" name="Right Triangle 9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bg1"/>
                  </a:solidFill>
                </a:endParaRPr>
              </a:p>
            </p:txBody>
          </p:sp>
        </p:grpSp>
        <p:sp>
          <p:nvSpPr>
            <p:cNvPr id="55" name="Rectangle 54"/>
            <p:cNvSpPr/>
            <p:nvPr/>
          </p:nvSpPr>
          <p:spPr bwMode="auto">
            <a:xfrm>
              <a:off x="8011662" y="2106518"/>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4313" tIns="62157" rIns="124313" bIns="62157" anchor="ctr"/>
            <a:lstStyle/>
            <a:p>
              <a:pPr algn="ctr">
                <a:defRPr/>
              </a:pPr>
              <a:r>
                <a:rPr lang="en-US" sz="1903" dirty="0">
                  <a:solidFill>
                    <a:schemeClr val="bg1"/>
                  </a:solidFill>
                </a:rPr>
                <a:t>Analyze Blocks In Parallel</a:t>
              </a:r>
            </a:p>
          </p:txBody>
        </p:sp>
        <p:sp>
          <p:nvSpPr>
            <p:cNvPr id="57" name="Rectangle 56"/>
            <p:cNvSpPr/>
            <p:nvPr/>
          </p:nvSpPr>
          <p:spPr bwMode="auto">
            <a:xfrm>
              <a:off x="9222734" y="2002782"/>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4313" tIns="62157" rIns="124313" bIns="62157" anchor="ctr"/>
            <a:lstStyle/>
            <a:p>
              <a:pPr algn="ctr">
                <a:defRPr/>
              </a:pPr>
              <a:r>
                <a:rPr lang="en-US" sz="1903" dirty="0">
                  <a:solidFill>
                    <a:schemeClr val="bg1"/>
                  </a:solidFill>
                </a:rPr>
                <a:t>Load Block At A Time</a:t>
              </a:r>
            </a:p>
          </p:txBody>
        </p:sp>
      </p:grpSp>
      <p:sp>
        <p:nvSpPr>
          <p:cNvPr id="60" name="Rectangle 59"/>
          <p:cNvSpPr/>
          <p:nvPr/>
        </p:nvSpPr>
        <p:spPr bwMode="auto">
          <a:xfrm>
            <a:off x="6111496" y="1693122"/>
            <a:ext cx="2119592" cy="9259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4313" tIns="62157" rIns="124313" bIns="62157" anchor="ctr"/>
          <a:lstStyle/>
          <a:p>
            <a:pPr algn="ctr">
              <a:defRPr/>
            </a:pPr>
            <a:r>
              <a:rPr lang="en-US" sz="1903" dirty="0">
                <a:solidFill>
                  <a:schemeClr val="bg1"/>
                </a:solidFill>
              </a:rPr>
              <a:t>Distribute Work, Compile Results</a:t>
            </a:r>
          </a:p>
        </p:txBody>
      </p:sp>
      <p:grpSp>
        <p:nvGrpSpPr>
          <p:cNvPr id="2" name="Group 1"/>
          <p:cNvGrpSpPr/>
          <p:nvPr/>
        </p:nvGrpSpPr>
        <p:grpSpPr>
          <a:xfrm>
            <a:off x="5807664" y="1079151"/>
            <a:ext cx="2030786" cy="637062"/>
            <a:chOff x="5429920" y="2300510"/>
            <a:chExt cx="2031074" cy="637152"/>
          </a:xfrm>
        </p:grpSpPr>
        <p:pic>
          <p:nvPicPr>
            <p:cNvPr id="61" name="Picture 60"/>
            <p:cNvPicPr>
              <a:picLocks noChangeAspect="1"/>
            </p:cNvPicPr>
            <p:nvPr/>
          </p:nvPicPr>
          <p:blipFill>
            <a:blip r:embed="rId9"/>
            <a:stretch>
              <a:fillRect/>
            </a:stretch>
          </p:blipFill>
          <p:spPr>
            <a:xfrm>
              <a:off x="5733794" y="2300510"/>
              <a:ext cx="1727200" cy="328168"/>
            </a:xfrm>
            <a:prstGeom prst="rect">
              <a:avLst/>
            </a:prstGeom>
            <a:ln w="57150">
              <a:solidFill>
                <a:schemeClr val="bg1">
                  <a:lumMod val="65000"/>
                </a:schemeClr>
              </a:solidFill>
            </a:ln>
          </p:spPr>
        </p:pic>
        <p:pic>
          <p:nvPicPr>
            <p:cNvPr id="66" name="Picture 65"/>
            <p:cNvPicPr>
              <a:picLocks noChangeAspect="1"/>
            </p:cNvPicPr>
            <p:nvPr/>
          </p:nvPicPr>
          <p:blipFill>
            <a:blip r:embed="rId9"/>
            <a:stretch>
              <a:fillRect/>
            </a:stretch>
          </p:blipFill>
          <p:spPr>
            <a:xfrm>
              <a:off x="5581857" y="2455002"/>
              <a:ext cx="1727200" cy="328168"/>
            </a:xfrm>
            <a:prstGeom prst="rect">
              <a:avLst/>
            </a:prstGeom>
            <a:ln w="57150">
              <a:solidFill>
                <a:schemeClr val="bg1">
                  <a:lumMod val="65000"/>
                </a:schemeClr>
              </a:solidFill>
            </a:ln>
          </p:spPr>
        </p:pic>
        <p:pic>
          <p:nvPicPr>
            <p:cNvPr id="68" name="Picture 67"/>
            <p:cNvPicPr>
              <a:picLocks noChangeAspect="1"/>
            </p:cNvPicPr>
            <p:nvPr/>
          </p:nvPicPr>
          <p:blipFill>
            <a:blip r:embed="rId9"/>
            <a:stretch>
              <a:fillRect/>
            </a:stretch>
          </p:blipFill>
          <p:spPr>
            <a:xfrm>
              <a:off x="5429920" y="2609494"/>
              <a:ext cx="1727200" cy="328168"/>
            </a:xfrm>
            <a:prstGeom prst="rect">
              <a:avLst/>
            </a:prstGeom>
            <a:ln w="57150">
              <a:solidFill>
                <a:schemeClr val="bg1">
                  <a:lumMod val="65000"/>
                </a:schemeClr>
              </a:solidFill>
            </a:ln>
          </p:spPr>
        </p:pic>
      </p:grpSp>
      <p:sp>
        <p:nvSpPr>
          <p:cNvPr id="65" name="Rectangle 64"/>
          <p:cNvSpPr/>
          <p:nvPr/>
        </p:nvSpPr>
        <p:spPr bwMode="auto">
          <a:xfrm>
            <a:off x="4786526" y="3186293"/>
            <a:ext cx="1352491" cy="89543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4313" tIns="62157" rIns="124313" bIns="62157" anchor="ctr"/>
          <a:lstStyle/>
          <a:p>
            <a:pPr algn="ctr">
              <a:defRPr/>
            </a:pPr>
            <a:r>
              <a:rPr lang="en-US" sz="1000" dirty="0">
                <a:solidFill>
                  <a:schemeClr val="tx1"/>
                </a:solidFill>
              </a:rPr>
              <a:t>“Pack and Ship” Requests to Remote Environments</a:t>
            </a:r>
          </a:p>
        </p:txBody>
      </p:sp>
      <p:grpSp>
        <p:nvGrpSpPr>
          <p:cNvPr id="8" name="Group 7"/>
          <p:cNvGrpSpPr/>
          <p:nvPr/>
        </p:nvGrpSpPr>
        <p:grpSpPr>
          <a:xfrm>
            <a:off x="3915090" y="2569911"/>
            <a:ext cx="2877727" cy="898251"/>
            <a:chOff x="4731127" y="2674905"/>
            <a:chExt cx="1573063" cy="1351944"/>
          </a:xfrm>
        </p:grpSpPr>
        <p:sp>
          <p:nvSpPr>
            <p:cNvPr id="64" name="Left Arrow 63"/>
            <p:cNvSpPr/>
            <p:nvPr/>
          </p:nvSpPr>
          <p:spPr bwMode="auto">
            <a:xfrm flipH="1">
              <a:off x="4776606" y="2674905"/>
              <a:ext cx="1527584" cy="71470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45">
                <a:lnSpc>
                  <a:spcPct val="90000"/>
                </a:lnSpc>
              </a:pPr>
              <a:r>
                <a:rPr lang="en-US" sz="2401" dirty="0">
                  <a:gradFill>
                    <a:gsLst>
                      <a:gs pos="0">
                        <a:srgbClr val="FFFFFF"/>
                      </a:gs>
                      <a:gs pos="100000">
                        <a:srgbClr val="FFFFFF"/>
                      </a:gs>
                    </a:gsLst>
                    <a:lin ang="5400000" scaled="0"/>
                  </a:gradFill>
                  <a:ea typeface="Segoe UI" pitchFamily="34" charset="0"/>
                  <a:cs typeface="Segoe UI" pitchFamily="34" charset="0"/>
                </a:rPr>
                <a:t>     </a:t>
              </a:r>
              <a:r>
                <a:rPr lang="en-US" sz="1599" dirty="0">
                  <a:gradFill>
                    <a:gsLst>
                      <a:gs pos="0">
                        <a:srgbClr val="FFFFFF"/>
                      </a:gs>
                      <a:gs pos="100000">
                        <a:srgbClr val="FFFFFF"/>
                      </a:gs>
                    </a:gsLst>
                    <a:lin ang="5400000" scaled="0"/>
                  </a:gradFill>
                  <a:ea typeface="Segoe UI" pitchFamily="34" charset="0"/>
                  <a:cs typeface="Segoe UI" pitchFamily="34" charset="0"/>
                </a:rPr>
                <a:t>Work</a:t>
              </a:r>
            </a:p>
          </p:txBody>
        </p:sp>
        <p:sp>
          <p:nvSpPr>
            <p:cNvPr id="4" name="Right Arrow 3"/>
            <p:cNvSpPr/>
            <p:nvPr/>
          </p:nvSpPr>
          <p:spPr bwMode="auto">
            <a:xfrm rot="10800000">
              <a:off x="4731127" y="3215430"/>
              <a:ext cx="1543604" cy="7364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445">
                <a:lnSpc>
                  <a:spcPct val="90000"/>
                </a:lnSpc>
              </a:pPr>
              <a:endParaRPr lang="en-GB"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342498" y="3248877"/>
              <a:ext cx="547492" cy="777972"/>
            </a:xfrm>
            <a:prstGeom prst="rect">
              <a:avLst/>
            </a:prstGeom>
            <a:noFill/>
          </p:spPr>
          <p:txBody>
            <a:bodyPr wrap="none" lIns="182855" tIns="146284" rIns="182855" bIns="146284" rtlCol="0">
              <a:spAutoFit/>
            </a:bodyPr>
            <a:lstStyle/>
            <a:p>
              <a:pPr>
                <a:lnSpc>
                  <a:spcPct val="90000"/>
                </a:lnSpc>
                <a:spcAft>
                  <a:spcPts val="600"/>
                </a:spcAft>
              </a:pPr>
              <a:r>
                <a:rPr lang="en-GB" sz="1599" dirty="0">
                  <a:solidFill>
                    <a:schemeClr val="bg1"/>
                  </a:solidFill>
                </a:rPr>
                <a:t>Results</a:t>
              </a:r>
            </a:p>
          </p:txBody>
        </p:sp>
      </p:grpSp>
      <p:sp>
        <p:nvSpPr>
          <p:cNvPr id="81" name="Rectangle 80"/>
          <p:cNvSpPr/>
          <p:nvPr/>
        </p:nvSpPr>
        <p:spPr bwMode="auto">
          <a:xfrm>
            <a:off x="5998570" y="4667453"/>
            <a:ext cx="6288359" cy="176061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4313" tIns="62157" rIns="124313" bIns="62157" anchor="t" anchorCtr="0"/>
          <a:lstStyle/>
          <a:p>
            <a:pPr>
              <a:defRPr/>
            </a:pPr>
            <a:r>
              <a:rPr lang="en-US" sz="1836" b="1" dirty="0">
                <a:solidFill>
                  <a:schemeClr val="tx1"/>
                </a:solidFill>
              </a:rPr>
              <a:t>Microsoft R Server functions</a:t>
            </a:r>
          </a:p>
          <a:p>
            <a:pPr marL="457187" indent="-457187">
              <a:buFont typeface="Arial" panose="020B0604020202020204" pitchFamily="34" charset="0"/>
              <a:buChar char="•"/>
              <a:defRPr/>
            </a:pPr>
            <a:r>
              <a:rPr lang="en-US" sz="1836" dirty="0">
                <a:solidFill>
                  <a:schemeClr val="tx1"/>
                </a:solidFill>
              </a:rPr>
              <a:t>A compute context defines where to process.</a:t>
            </a:r>
          </a:p>
          <a:p>
            <a:pPr marL="923545" lvl="1" indent="-457187">
              <a:buFont typeface="Arial" panose="020B0604020202020204" pitchFamily="34" charset="0"/>
              <a:buChar char="•"/>
              <a:defRPr/>
            </a:pPr>
            <a:r>
              <a:rPr lang="en-US" sz="1836" dirty="0">
                <a:solidFill>
                  <a:schemeClr val="tx1"/>
                </a:solidFill>
              </a:rPr>
              <a:t>E.g. remote context like Hadoop Map Reduce</a:t>
            </a:r>
          </a:p>
          <a:p>
            <a:pPr marL="457187" indent="-457187">
              <a:buFont typeface="Arial" panose="020B0604020202020204" pitchFamily="34" charset="0"/>
              <a:buChar char="•"/>
              <a:defRPr/>
            </a:pPr>
            <a:r>
              <a:rPr lang="en-US" sz="1836" dirty="0">
                <a:solidFill>
                  <a:schemeClr val="tx1"/>
                </a:solidFill>
              </a:rPr>
              <a:t>Microsoft R functions prefixed with </a:t>
            </a:r>
            <a:r>
              <a:rPr lang="en-US" sz="1836" dirty="0" err="1">
                <a:solidFill>
                  <a:schemeClr val="tx1"/>
                </a:solidFill>
                <a:cs typeface="Courier New" panose="02070309020205020404" pitchFamily="49" charset="0"/>
              </a:rPr>
              <a:t>rx</a:t>
            </a:r>
            <a:endParaRPr lang="en-US" sz="1836" dirty="0">
              <a:solidFill>
                <a:schemeClr val="tx1"/>
              </a:solidFill>
              <a:cs typeface="Courier New" panose="02070309020205020404" pitchFamily="49" charset="0"/>
            </a:endParaRPr>
          </a:p>
          <a:p>
            <a:pPr marL="457187" indent="-457187">
              <a:buFont typeface="Arial" panose="020B0604020202020204" pitchFamily="34" charset="0"/>
              <a:buChar char="•"/>
              <a:defRPr/>
            </a:pPr>
            <a:r>
              <a:rPr lang="en-US" sz="1836" dirty="0">
                <a:solidFill>
                  <a:schemeClr val="tx1"/>
                </a:solidFill>
              </a:rPr>
              <a:t>Current set compute context determines processing location</a:t>
            </a:r>
          </a:p>
        </p:txBody>
      </p:sp>
      <p:sp>
        <p:nvSpPr>
          <p:cNvPr id="82" name="Footer Placeholder 9"/>
          <p:cNvSpPr txBox="1">
            <a:spLocks/>
          </p:cNvSpPr>
          <p:nvPr/>
        </p:nvSpPr>
        <p:spPr>
          <a:xfrm>
            <a:off x="4342574" y="6733767"/>
            <a:ext cx="6742744" cy="372342"/>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GB" sz="1000">
                <a:solidFill>
                  <a:srgbClr val="515254"/>
                </a:solidFill>
              </a:rPr>
              <a:t>Copyright Microsoft Corporation.  All rights reserved.  </a:t>
            </a:r>
            <a:endParaRPr lang="en-US" sz="1000" dirty="0">
              <a:solidFill>
                <a:srgbClr val="515254"/>
              </a:solidFill>
            </a:endParaRPr>
          </a:p>
        </p:txBody>
      </p:sp>
      <p:sp>
        <p:nvSpPr>
          <p:cNvPr id="86" name="Rectangle 85"/>
          <p:cNvSpPr/>
          <p:nvPr/>
        </p:nvSpPr>
        <p:spPr bwMode="auto">
          <a:xfrm>
            <a:off x="368055" y="957439"/>
            <a:ext cx="3537962" cy="42007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4313" tIns="62157" rIns="124313" bIns="62157" anchor="t" anchorCtr="0"/>
          <a:lstStyle/>
          <a:p>
            <a:pPr>
              <a:defRPr/>
            </a:pPr>
            <a:r>
              <a:rPr lang="en-US" sz="2001" b="1" dirty="0">
                <a:solidFill>
                  <a:schemeClr val="tx1"/>
                </a:solidFill>
              </a:rPr>
              <a:t>Microsoft R Server “Client”</a:t>
            </a:r>
          </a:p>
        </p:txBody>
      </p:sp>
      <p:sp>
        <p:nvSpPr>
          <p:cNvPr id="87" name="Rectangle 86"/>
          <p:cNvSpPr/>
          <p:nvPr/>
        </p:nvSpPr>
        <p:spPr bwMode="auto">
          <a:xfrm>
            <a:off x="8548203" y="923780"/>
            <a:ext cx="3663012" cy="42007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4313" tIns="62157" rIns="124313" bIns="62157" anchor="t" anchorCtr="0"/>
          <a:lstStyle/>
          <a:p>
            <a:pPr>
              <a:defRPr/>
            </a:pPr>
            <a:r>
              <a:rPr lang="en-US" sz="2001" b="1" dirty="0">
                <a:solidFill>
                  <a:schemeClr val="tx1"/>
                </a:solidFill>
              </a:rPr>
              <a:t>Microsoft R Server “Server”</a:t>
            </a:r>
          </a:p>
        </p:txBody>
      </p:sp>
      <p:grpSp>
        <p:nvGrpSpPr>
          <p:cNvPr id="10" name="Group 9"/>
          <p:cNvGrpSpPr/>
          <p:nvPr/>
        </p:nvGrpSpPr>
        <p:grpSpPr>
          <a:xfrm>
            <a:off x="1041548" y="2791515"/>
            <a:ext cx="1464133" cy="1128344"/>
            <a:chOff x="1040814" y="2791415"/>
            <a:chExt cx="1464339" cy="1128503"/>
          </a:xfrm>
        </p:grpSpPr>
        <p:pic>
          <p:nvPicPr>
            <p:cNvPr id="79878" name="Picture 10" descr="300px-Rlogo.png"/>
            <p:cNvPicPr>
              <a:picLocks noChangeAspect="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38930" y="2791415"/>
              <a:ext cx="868673" cy="6600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1040814" y="3291877"/>
              <a:ext cx="1464339" cy="628041"/>
            </a:xfrm>
            <a:prstGeom prst="rect">
              <a:avLst/>
            </a:prstGeom>
            <a:noFill/>
          </p:spPr>
          <p:txBody>
            <a:bodyPr wrap="none" lIns="182855" tIns="146284" rIns="182855" bIns="146284" rtlCol="0">
              <a:spAutoFit/>
            </a:bodyPr>
            <a:lstStyle/>
            <a:p>
              <a:pPr>
                <a:lnSpc>
                  <a:spcPct val="90000"/>
                </a:lnSpc>
                <a:spcAft>
                  <a:spcPts val="600"/>
                </a:spcAft>
              </a:pPr>
              <a:r>
                <a:rPr lang="en-GB" sz="2401" dirty="0">
                  <a:solidFill>
                    <a:schemeClr val="bg1"/>
                  </a:solidFill>
                </a:rPr>
                <a:t>Console</a:t>
              </a:r>
            </a:p>
          </p:txBody>
        </p:sp>
      </p:grpSp>
      <p:sp>
        <p:nvSpPr>
          <p:cNvPr id="88" name="Rectangle 87"/>
          <p:cNvSpPr/>
          <p:nvPr/>
        </p:nvSpPr>
        <p:spPr bwMode="auto">
          <a:xfrm>
            <a:off x="911008" y="1747252"/>
            <a:ext cx="1315637" cy="801946"/>
          </a:xfrm>
          <a:prstGeom prst="rect">
            <a:avLst/>
          </a:prstGeom>
          <a:ln/>
        </p:spPr>
        <p:style>
          <a:lnRef idx="1">
            <a:schemeClr val="accent3"/>
          </a:lnRef>
          <a:fillRef idx="2">
            <a:schemeClr val="accent3"/>
          </a:fillRef>
          <a:effectRef idx="1">
            <a:schemeClr val="accent3"/>
          </a:effectRef>
          <a:fontRef idx="minor">
            <a:schemeClr val="dk1"/>
          </a:fontRef>
        </p:style>
        <p:txBody>
          <a:bodyPr lIns="124313" tIns="62157" rIns="124313" bIns="62157" anchor="ctr"/>
          <a:lstStyle/>
          <a:p>
            <a:pPr algn="ctr">
              <a:defRPr/>
            </a:pPr>
            <a:r>
              <a:rPr lang="en-US" sz="1599" dirty="0">
                <a:solidFill>
                  <a:schemeClr val="bg1"/>
                </a:solidFill>
              </a:rPr>
              <a:t>R IDE </a:t>
            </a:r>
            <a:r>
              <a:rPr lang="en-US" sz="1599" u="sng" dirty="0">
                <a:solidFill>
                  <a:schemeClr val="bg1"/>
                </a:solidFill>
              </a:rPr>
              <a:t>or</a:t>
            </a:r>
            <a:r>
              <a:rPr lang="en-US" sz="1599" dirty="0">
                <a:solidFill>
                  <a:schemeClr val="bg1"/>
                </a:solidFill>
              </a:rPr>
              <a:t> command-line</a:t>
            </a:r>
          </a:p>
        </p:txBody>
      </p:sp>
      <p:grpSp>
        <p:nvGrpSpPr>
          <p:cNvPr id="90" name="Group 3"/>
          <p:cNvGrpSpPr>
            <a:grpSpLocks/>
          </p:cNvGrpSpPr>
          <p:nvPr/>
        </p:nvGrpSpPr>
        <p:grpSpPr bwMode="auto">
          <a:xfrm rot="5400000">
            <a:off x="1489808" y="2554137"/>
            <a:ext cx="238636" cy="236124"/>
            <a:chOff x="2657475" y="2919330"/>
            <a:chExt cx="1228731" cy="98508"/>
          </a:xfrm>
        </p:grpSpPr>
        <p:cxnSp>
          <p:nvCxnSpPr>
            <p:cNvPr id="91" name="Straight Arrow Connector 90"/>
            <p:cNvCxnSpPr/>
            <p:nvPr/>
          </p:nvCxnSpPr>
          <p:spPr>
            <a:xfrm>
              <a:off x="2666956" y="2919330"/>
              <a:ext cx="1219250"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49" name="Rectangle 148"/>
          <p:cNvSpPr/>
          <p:nvPr/>
        </p:nvSpPr>
        <p:spPr bwMode="auto">
          <a:xfrm>
            <a:off x="4894524" y="2080143"/>
            <a:ext cx="1129806" cy="89543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4313" tIns="62157" rIns="124313" bIns="62157" anchor="ctr"/>
          <a:lstStyle/>
          <a:p>
            <a:pPr algn="ctr">
              <a:defRPr/>
            </a:pPr>
            <a:r>
              <a:rPr lang="en-US" sz="1000" b="1" dirty="0">
                <a:solidFill>
                  <a:schemeClr val="tx1"/>
                </a:solidFill>
              </a:rPr>
              <a:t>REMOTE CONTEXT</a:t>
            </a:r>
          </a:p>
        </p:txBody>
      </p:sp>
    </p:spTree>
    <p:custDataLst>
      <p:custData r:id="rId1"/>
      <p:tags r:id="rId2"/>
    </p:custDataLst>
    <p:extLst>
      <p:ext uri="{BB962C8B-B14F-4D97-AF65-F5344CB8AC3E}">
        <p14:creationId xmlns:p14="http://schemas.microsoft.com/office/powerpoint/2010/main" val="5286650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810822"/>
          </a:xfrm>
        </p:spPr>
        <p:txBody>
          <a:bodyPr/>
          <a:lstStyle/>
          <a:p>
            <a:r>
              <a:rPr lang="en-US" dirty="0"/>
              <a:t>Linear regression (</a:t>
            </a:r>
            <a:r>
              <a:rPr lang="en-US" dirty="0" err="1"/>
              <a:t>rxLinMod</a:t>
            </a:r>
            <a:r>
              <a:rPr lang="en-US" dirty="0"/>
              <a:t>)</a:t>
            </a:r>
          </a:p>
          <a:p>
            <a:r>
              <a:rPr lang="en-US" dirty="0"/>
              <a:t>Generalized linear models (</a:t>
            </a:r>
            <a:r>
              <a:rPr lang="en-US" dirty="0" err="1"/>
              <a:t>rxLogit</a:t>
            </a:r>
            <a:r>
              <a:rPr lang="en-US" dirty="0"/>
              <a:t>, </a:t>
            </a:r>
            <a:r>
              <a:rPr lang="en-US" dirty="0" err="1"/>
              <a:t>rxGLM</a:t>
            </a:r>
            <a:r>
              <a:rPr lang="en-US" dirty="0"/>
              <a:t>)</a:t>
            </a:r>
          </a:p>
          <a:p>
            <a:r>
              <a:rPr lang="en-US" dirty="0"/>
              <a:t>Decision trees (</a:t>
            </a:r>
            <a:r>
              <a:rPr lang="en-US" dirty="0" err="1"/>
              <a:t>rxDTree</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endParaRPr lang="en-US" dirty="0"/>
          </a:p>
          <a:p>
            <a:pPr marL="0" indent="0">
              <a:buNone/>
            </a:pPr>
            <a:r>
              <a:rPr lang="en-US" sz="2800" dirty="0"/>
              <a:t>Note: models available in open-source R packages won’t be made parallel automatically</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19251255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ext uri="{D42A27DB-BD31-4B8C-83A1-F6EECF244321}">
                <p14:modId xmlns:p14="http://schemas.microsoft.com/office/powerpoint/2010/main" val="3660222415"/>
              </p:ext>
            </p:extLst>
          </p:nvPr>
        </p:nvGraphicFramePr>
        <p:xfrm>
          <a:off x="8960308" y="1212849"/>
          <a:ext cx="3248273" cy="648828"/>
        </p:xfrm>
        <a:graphic>
          <a:graphicData uri="http://schemas.openxmlformats.org/drawingml/2006/table">
            <a:tbl>
              <a:tblPr firstRow="1">
                <a:tableStyleId>{5C22544A-7EE6-4342-B048-85BDC9FD1C3A}</a:tableStyleId>
              </a:tblPr>
              <a:tblGrid>
                <a:gridCol w="3248273">
                  <a:extLst>
                    <a:ext uri="{9D8B030D-6E8A-4147-A177-3AD203B41FA5}">
                      <a16:colId xmlns:a16="http://schemas.microsoft.com/office/drawing/2014/main" val="1509356709"/>
                    </a:ext>
                  </a:extLst>
                </a:gridCol>
              </a:tblGrid>
              <a:tr h="37084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2622834429"/>
              </p:ext>
            </p:extLst>
          </p:nvPr>
        </p:nvGraphicFramePr>
        <p:xfrm>
          <a:off x="8960308" y="2069209"/>
          <a:ext cx="3248273" cy="926815"/>
        </p:xfrm>
        <a:graphic>
          <a:graphicData uri="http://schemas.openxmlformats.org/drawingml/2006/table">
            <a:tbl>
              <a:tblPr firstRow="1">
                <a:tableStyleId>{5C22544A-7EE6-4342-B048-85BDC9FD1C3A}</a:tableStyleId>
              </a:tblPr>
              <a:tblGrid>
                <a:gridCol w="3248273">
                  <a:extLst>
                    <a:ext uri="{9D8B030D-6E8A-4147-A177-3AD203B41FA5}">
                      <a16:colId xmlns:a16="http://schemas.microsoft.com/office/drawing/2014/main" val="1509356709"/>
                    </a:ext>
                  </a:extLst>
                </a:gridCol>
              </a:tblGrid>
              <a:tr h="37084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7987">
                <a:tc>
                  <a:txBody>
                    <a:bodyPr/>
                    <a:lstStyle/>
                    <a:p>
                      <a:pPr marL="0" indent="0">
                        <a:buFont typeface="Wingdings" charset="2"/>
                        <a:buNone/>
                      </a:pPr>
                      <a:r>
                        <a:rPr lang="en-US" sz="1200" dirty="0">
                          <a:solidFill>
                            <a:schemeClr val="tx2">
                              <a:lumMod val="10000"/>
                            </a:schemeClr>
                          </a:solidFill>
                        </a:rPr>
                        <a:t>Simulation (e.g. Monte Carlo)</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anchor="ctr"/>
                </a:tc>
                <a:extLst>
                  <a:ext uri="{0D108BD9-81ED-4DB2-BD59-A6C34878D82A}">
                    <a16:rowId xmlns:a16="http://schemas.microsoft.com/office/drawing/2014/main" val="831366528"/>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2689728807"/>
              </p:ext>
            </p:extLst>
          </p:nvPr>
        </p:nvGraphicFramePr>
        <p:xfrm>
          <a:off x="8960308" y="3199886"/>
          <a:ext cx="3248273" cy="648828"/>
        </p:xfrm>
        <a:graphic>
          <a:graphicData uri="http://schemas.openxmlformats.org/drawingml/2006/table">
            <a:tbl>
              <a:tblPr firstRow="1">
                <a:tableStyleId>{5C22544A-7EE6-4342-B048-85BDC9FD1C3A}</a:tableStyleId>
              </a:tblPr>
              <a:tblGrid>
                <a:gridCol w="3248273">
                  <a:extLst>
                    <a:ext uri="{9D8B030D-6E8A-4147-A177-3AD203B41FA5}">
                      <a16:colId xmlns:a16="http://schemas.microsoft.com/office/drawing/2014/main" val="1509356709"/>
                    </a:ext>
                  </a:extLst>
                </a:gridCol>
              </a:tblGrid>
              <a:tr h="37084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3749257124"/>
              </p:ext>
            </p:extLst>
          </p:nvPr>
        </p:nvGraphicFramePr>
        <p:xfrm>
          <a:off x="8960308" y="4056244"/>
          <a:ext cx="3248273" cy="1482789"/>
        </p:xfrm>
        <a:graphic>
          <a:graphicData uri="http://schemas.openxmlformats.org/drawingml/2006/table">
            <a:tbl>
              <a:tblPr firstRow="1">
                <a:tableStyleId>{5C22544A-7EE6-4342-B048-85BDC9FD1C3A}</a:tableStyleId>
              </a:tblPr>
              <a:tblGrid>
                <a:gridCol w="3248273">
                  <a:extLst>
                    <a:ext uri="{9D8B030D-6E8A-4147-A177-3AD203B41FA5}">
                      <a16:colId xmlns:a16="http://schemas.microsoft.com/office/drawing/2014/main" val="1509356709"/>
                    </a:ext>
                  </a:extLst>
                </a:gridCol>
              </a:tblGrid>
              <a:tr h="37084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anchor="ctr"/>
                </a:tc>
                <a:extLst>
                  <a:ext uri="{0D108BD9-81ED-4DB2-BD59-A6C34878D82A}">
                    <a16:rowId xmlns:a16="http://schemas.microsoft.com/office/drawing/2014/main" val="831366528"/>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anchor="ctr">
                    <a:solidFill>
                      <a:schemeClr val="accent2"/>
                    </a:solidFill>
                  </a:tcPr>
                </a:tc>
                <a:extLst>
                  <a:ext uri="{0D108BD9-81ED-4DB2-BD59-A6C34878D82A}">
                    <a16:rowId xmlns:a16="http://schemas.microsoft.com/office/drawing/2014/main" val="2711677655"/>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anchor="ctr">
                    <a:solidFill>
                      <a:schemeClr val="accent2"/>
                    </a:solidFill>
                  </a:tcPr>
                </a:tc>
                <a:extLst>
                  <a:ext uri="{0D108BD9-81ED-4DB2-BD59-A6C34878D82A}">
                    <a16:rowId xmlns:a16="http://schemas.microsoft.com/office/drawing/2014/main" val="1919214337"/>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4134552728"/>
              </p:ext>
            </p:extLst>
          </p:nvPr>
        </p:nvGraphicFramePr>
        <p:xfrm>
          <a:off x="8960308" y="5735561"/>
          <a:ext cx="3248273" cy="1204802"/>
        </p:xfrm>
        <a:graphic>
          <a:graphicData uri="http://schemas.openxmlformats.org/drawingml/2006/table">
            <a:tbl>
              <a:tblPr firstRow="1">
                <a:tableStyleId>{5C22544A-7EE6-4342-B048-85BDC9FD1C3A}</a:tableStyleId>
              </a:tblPr>
              <a:tblGrid>
                <a:gridCol w="3248273">
                  <a:extLst>
                    <a:ext uri="{9D8B030D-6E8A-4147-A177-3AD203B41FA5}">
                      <a16:colId xmlns:a16="http://schemas.microsoft.com/office/drawing/2014/main" val="1509356709"/>
                    </a:ext>
                  </a:extLst>
                </a:gridCol>
              </a:tblGrid>
              <a:tr h="37084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endParaRPr lang="en-US" sz="1200" dirty="0">
                        <a:solidFill>
                          <a:schemeClr val="tx2">
                            <a:lumMod val="10000"/>
                          </a:schemeClr>
                        </a:solidFill>
                      </a:endParaRPr>
                    </a:p>
                  </a:txBody>
                  <a:tcPr anchor="ctr"/>
                </a:tc>
                <a:extLst>
                  <a:ext uri="{0D108BD9-81ED-4DB2-BD59-A6C34878D82A}">
                    <a16:rowId xmlns:a16="http://schemas.microsoft.com/office/drawing/2014/main" val="831366528"/>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anchor="ctr">
                    <a:solidFill>
                      <a:schemeClr val="accent2"/>
                    </a:solidFill>
                  </a:tcPr>
                </a:tc>
                <a:extLst>
                  <a:ext uri="{0D108BD9-81ED-4DB2-BD59-A6C34878D82A}">
                    <a16:rowId xmlns:a16="http://schemas.microsoft.com/office/drawing/2014/main" val="2711677655"/>
                  </a:ext>
                </a:extLst>
              </a:tr>
            </a:tbl>
          </a:graphicData>
        </a:graphic>
      </p:graphicFrame>
      <p:sp>
        <p:nvSpPr>
          <p:cNvPr id="2" name="Title 1"/>
          <p:cNvSpPr>
            <a:spLocks noGrp="1"/>
          </p:cNvSpPr>
          <p:nvPr>
            <p:ph type="title"/>
          </p:nvPr>
        </p:nvSpPr>
        <p:spPr/>
        <p:txBody>
          <a:bodyPr/>
          <a:lstStyle/>
          <a:p>
            <a:r>
              <a:rPr lang="en-US" dirty="0"/>
              <a:t>Parallelized, Remote Execution Algorithms</a:t>
            </a:r>
          </a:p>
        </p:txBody>
      </p:sp>
      <p:sp>
        <p:nvSpPr>
          <p:cNvPr id="9" name="Rectangle 8"/>
          <p:cNvSpPr/>
          <p:nvPr/>
        </p:nvSpPr>
        <p:spPr>
          <a:xfrm>
            <a:off x="208128" y="1789741"/>
            <a:ext cx="3937659" cy="1573818"/>
          </a:xfrm>
          <a:prstGeom prst="rect">
            <a:avLst/>
          </a:prstGeom>
          <a:noFill/>
          <a:ln>
            <a:noFill/>
          </a:ln>
        </p:spPr>
        <p:style>
          <a:lnRef idx="2">
            <a:schemeClr val="dk1"/>
          </a:lnRef>
          <a:fillRef idx="1">
            <a:schemeClr val="lt1"/>
          </a:fillRef>
          <a:effectRef idx="0">
            <a:schemeClr val="dk1"/>
          </a:effectRef>
          <a:fontRef idx="minor">
            <a:schemeClr val="dk1"/>
          </a:fontRef>
        </p:style>
        <p:txBody>
          <a:bodyPr lIns="124331" tIns="62165" rIns="124331" bIns="62165" rtlCol="0" anchor="t"/>
          <a:lstStyle/>
          <a:p>
            <a:pPr marL="388604" indent="-388604">
              <a:buFont typeface="Wingdings" charset="2"/>
              <a:buChar char="§"/>
            </a:pPr>
            <a:endParaRPr lang="en-US" sz="1224" dirty="0">
              <a:solidFill>
                <a:schemeClr val="tx1"/>
              </a:solidFill>
            </a:endParaRPr>
          </a:p>
        </p:txBody>
      </p:sp>
      <p:sp>
        <p:nvSpPr>
          <p:cNvPr id="13" name="Rectangle 12"/>
          <p:cNvSpPr/>
          <p:nvPr/>
        </p:nvSpPr>
        <p:spPr>
          <a:xfrm>
            <a:off x="4517517" y="1789741"/>
            <a:ext cx="3649818" cy="1113946"/>
          </a:xfrm>
          <a:prstGeom prst="rect">
            <a:avLst/>
          </a:prstGeom>
          <a:noFill/>
          <a:ln>
            <a:noFill/>
          </a:ln>
        </p:spPr>
        <p:style>
          <a:lnRef idx="2">
            <a:schemeClr val="dk1"/>
          </a:lnRef>
          <a:fillRef idx="1">
            <a:schemeClr val="lt1"/>
          </a:fillRef>
          <a:effectRef idx="0">
            <a:schemeClr val="dk1"/>
          </a:effectRef>
          <a:fontRef idx="minor">
            <a:schemeClr val="dk1"/>
          </a:fontRef>
        </p:style>
        <p:txBody>
          <a:bodyPr lIns="124331" tIns="62165" rIns="124331" bIns="62165" rtlCol="0" anchor="t"/>
          <a:lstStyle/>
          <a:p>
            <a:pPr marL="388604" indent="-388604">
              <a:buFont typeface="Wingdings" charset="2"/>
              <a:buChar char="§"/>
            </a:pPr>
            <a:endParaRPr lang="en-US" sz="1224" dirty="0">
              <a:solidFill>
                <a:schemeClr val="tx1"/>
              </a:solidFill>
            </a:endParaRPr>
          </a:p>
        </p:txBody>
      </p:sp>
      <p:sp>
        <p:nvSpPr>
          <p:cNvPr id="18" name="Rectangle 17"/>
          <p:cNvSpPr/>
          <p:nvPr/>
        </p:nvSpPr>
        <p:spPr>
          <a:xfrm>
            <a:off x="4517511" y="3049486"/>
            <a:ext cx="3834036" cy="708430"/>
          </a:xfrm>
          <a:prstGeom prst="rect">
            <a:avLst/>
          </a:prstGeom>
          <a:noFill/>
          <a:ln>
            <a:noFill/>
          </a:ln>
        </p:spPr>
        <p:style>
          <a:lnRef idx="2">
            <a:schemeClr val="dk1"/>
          </a:lnRef>
          <a:fillRef idx="1">
            <a:schemeClr val="lt1"/>
          </a:fillRef>
          <a:effectRef idx="0">
            <a:schemeClr val="dk1"/>
          </a:effectRef>
          <a:fontRef idx="minor">
            <a:schemeClr val="dk1"/>
          </a:fontRef>
        </p:style>
        <p:txBody>
          <a:bodyPr lIns="124331" tIns="62165" rIns="124331" bIns="62165" rtlCol="0" anchor="t"/>
          <a:lstStyle/>
          <a:p>
            <a:pPr marL="388604" indent="-388604">
              <a:buFont typeface="Wingdings" charset="2"/>
              <a:buChar char="§"/>
            </a:pPr>
            <a:endParaRPr lang="en-US" sz="1224" dirty="0">
              <a:solidFill>
                <a:schemeClr val="tx1"/>
              </a:solidFill>
            </a:endParaRPr>
          </a:p>
        </p:txBody>
      </p:sp>
      <p:sp>
        <p:nvSpPr>
          <p:cNvPr id="43" name="Rectangle 42"/>
          <p:cNvSpPr/>
          <p:nvPr/>
        </p:nvSpPr>
        <p:spPr>
          <a:xfrm>
            <a:off x="8676717" y="2040038"/>
            <a:ext cx="4248526" cy="4404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4331" tIns="62165" rIns="124331" bIns="62165" rtlCol="0" anchor="t"/>
          <a:lstStyle/>
          <a:p>
            <a:pPr marL="388604" indent="-388604">
              <a:buFont typeface="Wingdings" charset="2"/>
              <a:buChar char="§"/>
            </a:pPr>
            <a:endParaRPr lang="en-US" sz="1224" dirty="0">
              <a:solidFill>
                <a:schemeClr val="tx1"/>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9"/>
          <a:stretch>
            <a:fillRect/>
          </a:stretch>
        </p:blipFill>
        <p:spPr>
          <a:xfrm>
            <a:off x="12106274" y="101600"/>
            <a:ext cx="228600" cy="228600"/>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336841975"/>
              </p:ext>
            </p:extLst>
          </p:nvPr>
        </p:nvGraphicFramePr>
        <p:xfrm>
          <a:off x="357435" y="1212849"/>
          <a:ext cx="3803903" cy="2316750"/>
        </p:xfrm>
        <a:graphic>
          <a:graphicData uri="http://schemas.openxmlformats.org/drawingml/2006/table">
            <a:tbl>
              <a:tblPr firstRow="1">
                <a:tableStyleId>{5C22544A-7EE6-4342-B048-85BDC9FD1C3A}</a:tableStyleId>
              </a:tblPr>
              <a:tblGrid>
                <a:gridCol w="3803903">
                  <a:extLst>
                    <a:ext uri="{9D8B030D-6E8A-4147-A177-3AD203B41FA5}">
                      <a16:colId xmlns:a16="http://schemas.microsoft.com/office/drawing/2014/main" val="1509356709"/>
                    </a:ext>
                  </a:extLst>
                </a:gridCol>
              </a:tblGrid>
              <a:tr h="37084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anchor="ctr"/>
                </a:tc>
                <a:extLst>
                  <a:ext uri="{0D108BD9-81ED-4DB2-BD59-A6C34878D82A}">
                    <a16:rowId xmlns:a16="http://schemas.microsoft.com/office/drawing/2014/main" val="831366528"/>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anchor="ctr"/>
                </a:tc>
                <a:extLst>
                  <a:ext uri="{0D108BD9-81ED-4DB2-BD59-A6C34878D82A}">
                    <a16:rowId xmlns:a16="http://schemas.microsoft.com/office/drawing/2014/main" val="1185359496"/>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anchor="ctr"/>
                </a:tc>
                <a:extLst>
                  <a:ext uri="{0D108BD9-81ED-4DB2-BD59-A6C34878D82A}">
                    <a16:rowId xmlns:a16="http://schemas.microsoft.com/office/drawing/2014/main" val="4277179453"/>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anchor="ctr"/>
                </a:tc>
                <a:extLst>
                  <a:ext uri="{0D108BD9-81ED-4DB2-BD59-A6C34878D82A}">
                    <a16:rowId xmlns:a16="http://schemas.microsoft.com/office/drawing/2014/main" val="2424494607"/>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anchor="ctr"/>
                </a:tc>
                <a:extLst>
                  <a:ext uri="{0D108BD9-81ED-4DB2-BD59-A6C34878D82A}">
                    <a16:rowId xmlns:a16="http://schemas.microsoft.com/office/drawing/2014/main" val="1429639858"/>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anchor="ctr"/>
                </a:tc>
                <a:extLst>
                  <a:ext uri="{0D108BD9-81ED-4DB2-BD59-A6C34878D82A}">
                    <a16:rowId xmlns:a16="http://schemas.microsoft.com/office/drawing/2014/main" val="799190524"/>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907356030"/>
              </p:ext>
            </p:extLst>
          </p:nvPr>
        </p:nvGraphicFramePr>
        <p:xfrm>
          <a:off x="357434" y="3541003"/>
          <a:ext cx="3800393" cy="3428698"/>
        </p:xfrm>
        <a:graphic>
          <a:graphicData uri="http://schemas.openxmlformats.org/drawingml/2006/table">
            <a:tbl>
              <a:tblPr firstRow="1">
                <a:tableStyleId>{5C22544A-7EE6-4342-B048-85BDC9FD1C3A}</a:tableStyleId>
              </a:tblPr>
              <a:tblGrid>
                <a:gridCol w="3800393">
                  <a:extLst>
                    <a:ext uri="{9D8B030D-6E8A-4147-A177-3AD203B41FA5}">
                      <a16:colId xmlns:a16="http://schemas.microsoft.com/office/drawing/2014/main" val="1509356709"/>
                    </a:ext>
                  </a:extLst>
                </a:gridCol>
              </a:tblGrid>
              <a:tr h="37084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anchor="ctr"/>
                </a:tc>
                <a:extLst>
                  <a:ext uri="{0D108BD9-81ED-4DB2-BD59-A6C34878D82A}">
                    <a16:rowId xmlns:a16="http://schemas.microsoft.com/office/drawing/2014/main" val="831366528"/>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anchor="ctr"/>
                </a:tc>
                <a:extLst>
                  <a:ext uri="{0D108BD9-81ED-4DB2-BD59-A6C34878D82A}">
                    <a16:rowId xmlns:a16="http://schemas.microsoft.com/office/drawing/2014/main" val="1185359496"/>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anchor="ctr"/>
                </a:tc>
                <a:extLst>
                  <a:ext uri="{0D108BD9-81ED-4DB2-BD59-A6C34878D82A}">
                    <a16:rowId xmlns:a16="http://schemas.microsoft.com/office/drawing/2014/main" val="4277179453"/>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anchor="ctr"/>
                </a:tc>
                <a:extLst>
                  <a:ext uri="{0D108BD9-81ED-4DB2-BD59-A6C34878D82A}">
                    <a16:rowId xmlns:a16="http://schemas.microsoft.com/office/drawing/2014/main" val="2424494607"/>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anchor="ctr"/>
                </a:tc>
                <a:extLst>
                  <a:ext uri="{0D108BD9-81ED-4DB2-BD59-A6C34878D82A}">
                    <a16:rowId xmlns:a16="http://schemas.microsoft.com/office/drawing/2014/main" val="1429639858"/>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anchor="ctr"/>
                </a:tc>
                <a:extLst>
                  <a:ext uri="{0D108BD9-81ED-4DB2-BD59-A6C34878D82A}">
                    <a16:rowId xmlns:a16="http://schemas.microsoft.com/office/drawing/2014/main" val="799190524"/>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anchor="ctr"/>
                </a:tc>
                <a:extLst>
                  <a:ext uri="{0D108BD9-81ED-4DB2-BD59-A6C34878D82A}">
                    <a16:rowId xmlns:a16="http://schemas.microsoft.com/office/drawing/2014/main" val="1118046795"/>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anchor="ctr"/>
                </a:tc>
                <a:extLst>
                  <a:ext uri="{0D108BD9-81ED-4DB2-BD59-A6C34878D82A}">
                    <a16:rowId xmlns:a16="http://schemas.microsoft.com/office/drawing/2014/main" val="2081019293"/>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anchor="ctr"/>
                </a:tc>
                <a:extLst>
                  <a:ext uri="{0D108BD9-81ED-4DB2-BD59-A6C34878D82A}">
                    <a16:rowId xmlns:a16="http://schemas.microsoft.com/office/drawing/2014/main" val="1695478309"/>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anchor="ctr"/>
                </a:tc>
                <a:extLst>
                  <a:ext uri="{0D108BD9-81ED-4DB2-BD59-A6C34878D82A}">
                    <a16:rowId xmlns:a16="http://schemas.microsoft.com/office/drawing/2014/main" val="4226341164"/>
                  </a:ext>
                </a:extLst>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1893328540"/>
              </p:ext>
            </p:extLst>
          </p:nvPr>
        </p:nvGraphicFramePr>
        <p:xfrm>
          <a:off x="4236582" y="1212849"/>
          <a:ext cx="4681728" cy="1482789"/>
        </p:xfrm>
        <a:graphic>
          <a:graphicData uri="http://schemas.openxmlformats.org/drawingml/2006/table">
            <a:tbl>
              <a:tblPr firstRow="1">
                <a:tableStyleId>{5C22544A-7EE6-4342-B048-85BDC9FD1C3A}</a:tableStyleId>
              </a:tblPr>
              <a:tblGrid>
                <a:gridCol w="4681728">
                  <a:extLst>
                    <a:ext uri="{9D8B030D-6E8A-4147-A177-3AD203B41FA5}">
                      <a16:colId xmlns:a16="http://schemas.microsoft.com/office/drawing/2014/main" val="1509356709"/>
                    </a:ext>
                  </a:extLst>
                </a:gridCol>
              </a:tblGrid>
              <a:tr h="37084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anchor="ctr"/>
                </a:tc>
                <a:extLst>
                  <a:ext uri="{0D108BD9-81ED-4DB2-BD59-A6C34878D82A}">
                    <a16:rowId xmlns:a16="http://schemas.microsoft.com/office/drawing/2014/main" val="831366528"/>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anchor="ctr"/>
                </a:tc>
                <a:extLst>
                  <a:ext uri="{0D108BD9-81ED-4DB2-BD59-A6C34878D82A}">
                    <a16:rowId xmlns:a16="http://schemas.microsoft.com/office/drawing/2014/main" val="1185359496"/>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anchor="ctr"/>
                </a:tc>
                <a:extLst>
                  <a:ext uri="{0D108BD9-81ED-4DB2-BD59-A6C34878D82A}">
                    <a16:rowId xmlns:a16="http://schemas.microsoft.com/office/drawing/2014/main" val="4277179453"/>
                  </a:ext>
                </a:extLst>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2063064803"/>
              </p:ext>
            </p:extLst>
          </p:nvPr>
        </p:nvGraphicFramePr>
        <p:xfrm>
          <a:off x="4236582" y="2769872"/>
          <a:ext cx="4681728" cy="1760776"/>
        </p:xfrm>
        <a:graphic>
          <a:graphicData uri="http://schemas.openxmlformats.org/drawingml/2006/table">
            <a:tbl>
              <a:tblPr firstRow="1">
                <a:tableStyleId>{5C22544A-7EE6-4342-B048-85BDC9FD1C3A}</a:tableStyleId>
              </a:tblPr>
              <a:tblGrid>
                <a:gridCol w="4681728">
                  <a:extLst>
                    <a:ext uri="{9D8B030D-6E8A-4147-A177-3AD203B41FA5}">
                      <a16:colId xmlns:a16="http://schemas.microsoft.com/office/drawing/2014/main" val="1509356709"/>
                    </a:ext>
                  </a:extLst>
                </a:gridCol>
              </a:tblGrid>
              <a:tr h="37084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anchor="ctr"/>
                </a:tc>
                <a:extLst>
                  <a:ext uri="{0D108BD9-81ED-4DB2-BD59-A6C34878D82A}">
                    <a16:rowId xmlns:a16="http://schemas.microsoft.com/office/drawing/2014/main" val="831366528"/>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anchor="ctr"/>
                </a:tc>
                <a:extLst>
                  <a:ext uri="{0D108BD9-81ED-4DB2-BD59-A6C34878D82A}">
                    <a16:rowId xmlns:a16="http://schemas.microsoft.com/office/drawing/2014/main" val="3647675062"/>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anchor="ctr"/>
                </a:tc>
                <a:extLst>
                  <a:ext uri="{0D108BD9-81ED-4DB2-BD59-A6C34878D82A}">
                    <a16:rowId xmlns:a16="http://schemas.microsoft.com/office/drawing/2014/main" val="2716519248"/>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anchor="ctr"/>
                </a:tc>
                <a:extLst>
                  <a:ext uri="{0D108BD9-81ED-4DB2-BD59-A6C34878D82A}">
                    <a16:rowId xmlns:a16="http://schemas.microsoft.com/office/drawing/2014/main" val="609515180"/>
                  </a:ext>
                </a:extLst>
              </a:tr>
            </a:tbl>
          </a:graphicData>
        </a:graphic>
      </p:graphicFrame>
      <p:graphicFrame>
        <p:nvGraphicFramePr>
          <p:cNvPr id="40" name="Table 39"/>
          <p:cNvGraphicFramePr>
            <a:graphicFrameLocks noGrp="1"/>
          </p:cNvGraphicFramePr>
          <p:nvPr>
            <p:extLst>
              <p:ext uri="{D42A27DB-BD31-4B8C-83A1-F6EECF244321}">
                <p14:modId xmlns:p14="http://schemas.microsoft.com/office/powerpoint/2010/main" val="3012807101"/>
              </p:ext>
            </p:extLst>
          </p:nvPr>
        </p:nvGraphicFramePr>
        <p:xfrm>
          <a:off x="4235443" y="3815321"/>
          <a:ext cx="4679994" cy="3154379"/>
        </p:xfrm>
        <a:graphic>
          <a:graphicData uri="http://schemas.openxmlformats.org/drawingml/2006/table">
            <a:tbl>
              <a:tblPr firstRow="1">
                <a:tableStyleId>{5C22544A-7EE6-4342-B048-85BDC9FD1C3A}</a:tableStyleId>
              </a:tblPr>
              <a:tblGrid>
                <a:gridCol w="4679994">
                  <a:extLst>
                    <a:ext uri="{9D8B030D-6E8A-4147-A177-3AD203B41FA5}">
                      <a16:colId xmlns:a16="http://schemas.microsoft.com/office/drawing/2014/main" val="1509356709"/>
                    </a:ext>
                  </a:extLst>
                </a:gridCol>
              </a:tblGrid>
              <a:tr h="37084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anchor="ctr"/>
                </a:tc>
                <a:extLst>
                  <a:ext uri="{0D108BD9-81ED-4DB2-BD59-A6C34878D82A}">
                    <a16:rowId xmlns:a16="http://schemas.microsoft.com/office/drawing/2014/main" val="831366528"/>
                  </a:ext>
                </a:extLst>
              </a:tr>
              <a:tr h="837629">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anchor="ctr"/>
                </a:tc>
                <a:extLst>
                  <a:ext uri="{0D108BD9-81ED-4DB2-BD59-A6C34878D82A}">
                    <a16:rowId xmlns:a16="http://schemas.microsoft.com/office/drawing/2014/main" val="1185359496"/>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anchor="ctr"/>
                </a:tc>
                <a:extLst>
                  <a:ext uri="{0D108BD9-81ED-4DB2-BD59-A6C34878D82A}">
                    <a16:rowId xmlns:a16="http://schemas.microsoft.com/office/drawing/2014/main" val="4277179453"/>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anchor="ctr"/>
                </a:tc>
                <a:extLst>
                  <a:ext uri="{0D108BD9-81ED-4DB2-BD59-A6C34878D82A}">
                    <a16:rowId xmlns:a16="http://schemas.microsoft.com/office/drawing/2014/main" val="2424494607"/>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anchor="ctr"/>
                </a:tc>
                <a:extLst>
                  <a:ext uri="{0D108BD9-81ED-4DB2-BD59-A6C34878D82A}">
                    <a16:rowId xmlns:a16="http://schemas.microsoft.com/office/drawing/2014/main" val="1429639858"/>
                  </a:ext>
                </a:extLst>
              </a:tr>
              <a:tr h="277987">
                <a:tc>
                  <a:txBody>
                    <a:bodyPr/>
                    <a:lstStyle/>
                    <a:p>
                      <a:pPr>
                        <a:spcAft>
                          <a:spcPts val="1200"/>
                        </a:spcAft>
                      </a:pPr>
                      <a:r>
                        <a:rPr lang="en-US" sz="1200" dirty="0">
                          <a:solidFill>
                            <a:srgbClr val="002864"/>
                          </a:solidFill>
                        </a:rPr>
                        <a:t>Predictions/scoring for models</a:t>
                      </a:r>
                    </a:p>
                  </a:txBody>
                  <a:tcPr anchor="ctr"/>
                </a:tc>
                <a:extLst>
                  <a:ext uri="{0D108BD9-81ED-4DB2-BD59-A6C34878D82A}">
                    <a16:rowId xmlns:a16="http://schemas.microsoft.com/office/drawing/2014/main" val="799190524"/>
                  </a:ext>
                </a:extLst>
              </a:tr>
              <a:tr h="277987">
                <a:tc>
                  <a:txBody>
                    <a:bodyPr/>
                    <a:lstStyle/>
                    <a:p>
                      <a:pPr>
                        <a:spcAft>
                          <a:spcPts val="1200"/>
                        </a:spcAft>
                      </a:pPr>
                      <a:r>
                        <a:rPr lang="en-US" sz="1200" dirty="0">
                          <a:solidFill>
                            <a:srgbClr val="002864"/>
                          </a:solidFill>
                        </a:rPr>
                        <a:t>Residuals for all models</a:t>
                      </a:r>
                    </a:p>
                  </a:txBody>
                  <a:tcPr anchor="ctr"/>
                </a:tc>
                <a:extLst>
                  <a:ext uri="{0D108BD9-81ED-4DB2-BD59-A6C34878D82A}">
                    <a16:rowId xmlns:a16="http://schemas.microsoft.com/office/drawing/2014/main" val="1118046795"/>
                  </a:ext>
                </a:extLst>
              </a:tr>
            </a:tbl>
          </a:graphicData>
        </a:graphic>
      </p:graphicFrame>
      <p:grpSp>
        <p:nvGrpSpPr>
          <p:cNvPr id="12" name="Group 11"/>
          <p:cNvGrpSpPr/>
          <p:nvPr/>
        </p:nvGrpSpPr>
        <p:grpSpPr>
          <a:xfrm>
            <a:off x="10496436" y="5448405"/>
            <a:ext cx="726259" cy="726259"/>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10"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480514773"/>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1"/>
            <a:ext cx="11887200" cy="5016282"/>
          </a:xfrm>
        </p:spPr>
        <p:txBody>
          <a:bodyPr/>
          <a:lstStyle/>
          <a:p>
            <a:endParaRPr lang="en-US" dirty="0"/>
          </a:p>
          <a:p>
            <a:r>
              <a:rPr lang="en-US" dirty="0"/>
              <a:t>Working with data too big to fit into memory</a:t>
            </a:r>
          </a:p>
          <a:p>
            <a:endParaRPr lang="en-US" dirty="0"/>
          </a:p>
          <a:p>
            <a:r>
              <a:rPr lang="en-US" dirty="0"/>
              <a:t>Building models that take too long to run</a:t>
            </a:r>
          </a:p>
          <a:p>
            <a:endParaRPr lang="en-US" dirty="0"/>
          </a:p>
          <a:p>
            <a:r>
              <a:rPr lang="en-US" dirty="0"/>
              <a:t>Working with clusters and distributed file systems</a:t>
            </a:r>
          </a:p>
          <a:p>
            <a:endParaRPr lang="en-US" dirty="0"/>
          </a:p>
          <a:p>
            <a:endParaRPr lang="en-US" dirty="0"/>
          </a:p>
        </p:txBody>
      </p:sp>
      <p:sp>
        <p:nvSpPr>
          <p:cNvPr id="3" name="Title 2"/>
          <p:cNvSpPr>
            <a:spLocks noGrp="1"/>
          </p:cNvSpPr>
          <p:nvPr>
            <p:ph type="title"/>
          </p:nvPr>
        </p:nvSpPr>
        <p:spPr/>
        <p:txBody>
          <a:bodyPr/>
          <a:lstStyle/>
          <a:p>
            <a:r>
              <a:rPr lang="en-US" dirty="0"/>
              <a:t>Best Uses of MRS</a:t>
            </a:r>
          </a:p>
        </p:txBody>
      </p:sp>
    </p:spTree>
    <p:extLst>
      <p:ext uri="{BB962C8B-B14F-4D97-AF65-F5344CB8AC3E}">
        <p14:creationId xmlns:p14="http://schemas.microsoft.com/office/powerpoint/2010/main" val="3244391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3"/>
            <a:ext cx="11887200" cy="4812999"/>
          </a:xfrm>
        </p:spPr>
        <p:txBody>
          <a:bodyPr/>
          <a:lstStyle/>
          <a:p>
            <a:endParaRPr lang="en-US" dirty="0"/>
          </a:p>
          <a:p>
            <a:r>
              <a:rPr lang="en-US" dirty="0"/>
              <a:t>Chunk-oriented</a:t>
            </a:r>
          </a:p>
          <a:p>
            <a:pPr lvl="1"/>
            <a:r>
              <a:rPr lang="en-US" dirty="0"/>
              <a:t>Easy to distribute to nodes</a:t>
            </a:r>
          </a:p>
          <a:p>
            <a:pPr lvl="1"/>
            <a:r>
              <a:rPr lang="en-US" dirty="0"/>
              <a:t>Fast to append</a:t>
            </a:r>
          </a:p>
          <a:p>
            <a:endParaRPr lang="en-US" dirty="0"/>
          </a:p>
          <a:p>
            <a:r>
              <a:rPr lang="en-US" dirty="0"/>
              <a:t>Column-oriented</a:t>
            </a:r>
          </a:p>
          <a:p>
            <a:pPr lvl="1"/>
            <a:r>
              <a:rPr lang="en-US" dirty="0"/>
              <a:t>Fast retrieval of variables</a:t>
            </a:r>
          </a:p>
          <a:p>
            <a:pPr lvl="1"/>
            <a:endParaRPr lang="en-US" dirty="0"/>
          </a:p>
          <a:p>
            <a:r>
              <a:rPr lang="en-US" dirty="0"/>
              <a:t>Pre-computed metadata</a:t>
            </a:r>
          </a:p>
        </p:txBody>
      </p:sp>
      <p:sp>
        <p:nvSpPr>
          <p:cNvPr id="3" name="Title 2"/>
          <p:cNvSpPr>
            <a:spLocks noGrp="1"/>
          </p:cNvSpPr>
          <p:nvPr>
            <p:ph type="title"/>
          </p:nvPr>
        </p:nvSpPr>
        <p:spPr/>
        <p:txBody>
          <a:bodyPr/>
          <a:lstStyle/>
          <a:p>
            <a:r>
              <a:rPr lang="en-US" dirty="0"/>
              <a:t>MRS’s Native Data Format: The XDF File</a:t>
            </a:r>
          </a:p>
        </p:txBody>
      </p:sp>
    </p:spTree>
    <p:extLst>
      <p:ext uri="{BB962C8B-B14F-4D97-AF65-F5344CB8AC3E}">
        <p14:creationId xmlns:p14="http://schemas.microsoft.com/office/powerpoint/2010/main" val="30237688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406611"/>
          </a:xfrm>
        </p:spPr>
        <p:txBody>
          <a:bodyPr/>
          <a:lstStyle/>
          <a:p>
            <a:endParaRPr lang="en-US" dirty="0"/>
          </a:p>
          <a:p>
            <a:r>
              <a:rPr lang="en-US" dirty="0"/>
              <a:t>Text files, binary files, databases…</a:t>
            </a:r>
          </a:p>
          <a:p>
            <a:pPr lvl="1"/>
            <a:r>
              <a:rPr lang="en-US" dirty="0"/>
              <a:t>MRS can work directly with many of these formats</a:t>
            </a:r>
          </a:p>
          <a:p>
            <a:pPr lvl="1"/>
            <a:r>
              <a:rPr lang="en-US" dirty="0"/>
              <a:t>Advantages and disadvantages to each</a:t>
            </a:r>
          </a:p>
          <a:p>
            <a:pPr lvl="1"/>
            <a:endParaRPr lang="en-US" dirty="0"/>
          </a:p>
          <a:p>
            <a:pPr lvl="1"/>
            <a:endParaRPr lang="en-US" dirty="0"/>
          </a:p>
          <a:p>
            <a:r>
              <a:rPr lang="en-US" dirty="0"/>
              <a:t>The </a:t>
            </a:r>
            <a:r>
              <a:rPr lang="en-US" dirty="0" err="1"/>
              <a:t>e</a:t>
            </a:r>
            <a:r>
              <a:rPr lang="en-US" dirty="0" err="1">
                <a:solidFill>
                  <a:schemeClr val="accent2"/>
                </a:solidFill>
              </a:rPr>
              <a:t>X</a:t>
            </a:r>
            <a:r>
              <a:rPr lang="en-US" dirty="0" err="1"/>
              <a:t>ternal</a:t>
            </a:r>
            <a:r>
              <a:rPr lang="en-US" dirty="0"/>
              <a:t> </a:t>
            </a:r>
            <a:r>
              <a:rPr lang="en-US" dirty="0">
                <a:solidFill>
                  <a:schemeClr val="accent2"/>
                </a:solidFill>
              </a:rPr>
              <a:t>D</a:t>
            </a:r>
            <a:r>
              <a:rPr lang="en-US" dirty="0"/>
              <a:t>ata </a:t>
            </a:r>
            <a:r>
              <a:rPr lang="en-US" dirty="0">
                <a:solidFill>
                  <a:schemeClr val="accent2"/>
                </a:solidFill>
              </a:rPr>
              <a:t>F</a:t>
            </a:r>
            <a:r>
              <a:rPr lang="en-US" dirty="0"/>
              <a:t>rame file (</a:t>
            </a:r>
            <a:r>
              <a:rPr lang="en-US" dirty="0">
                <a:solidFill>
                  <a:schemeClr val="accent2"/>
                </a:solidFill>
              </a:rPr>
              <a:t>XDF</a:t>
            </a:r>
            <a:r>
              <a:rPr lang="en-US" dirty="0"/>
              <a:t>)</a:t>
            </a:r>
          </a:p>
          <a:p>
            <a:pPr lvl="1"/>
            <a:endParaRPr lang="en-US" dirty="0"/>
          </a:p>
          <a:p>
            <a:pPr lvl="1"/>
            <a:endParaRPr lang="en-US" dirty="0"/>
          </a:p>
        </p:txBody>
      </p:sp>
      <p:sp>
        <p:nvSpPr>
          <p:cNvPr id="2" name="Title 1"/>
          <p:cNvSpPr>
            <a:spLocks noGrp="1"/>
          </p:cNvSpPr>
          <p:nvPr>
            <p:ph type="title"/>
          </p:nvPr>
        </p:nvSpPr>
        <p:spPr/>
        <p:txBody>
          <a:bodyPr/>
          <a:lstStyle/>
          <a:p>
            <a:r>
              <a:rPr lang="en-US" dirty="0"/>
              <a:t>Moving Data to Disk</a:t>
            </a:r>
          </a:p>
        </p:txBody>
      </p:sp>
    </p:spTree>
    <p:extLst>
      <p:ext uri="{BB962C8B-B14F-4D97-AF65-F5344CB8AC3E}">
        <p14:creationId xmlns:p14="http://schemas.microsoft.com/office/powerpoint/2010/main" val="3417801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1"/>
            <a:ext cx="11887200" cy="4203417"/>
          </a:xfrm>
        </p:spPr>
        <p:txBody>
          <a:bodyPr/>
          <a:lstStyle/>
          <a:p>
            <a:endParaRPr lang="en-US" dirty="0"/>
          </a:p>
          <a:p>
            <a:r>
              <a:rPr lang="en-US" dirty="0" err="1">
                <a:latin typeface="Consolas" panose="020B0609020204030204" pitchFamily="49" charset="0"/>
              </a:rPr>
              <a:t>rxImport</a:t>
            </a:r>
            <a:endParaRPr lang="en-US" dirty="0">
              <a:latin typeface="Consolas" panose="020B0609020204030204" pitchFamily="49" charset="0"/>
            </a:endParaRPr>
          </a:p>
          <a:p>
            <a:pPr lvl="1"/>
            <a:r>
              <a:rPr lang="en-US" dirty="0" err="1">
                <a:latin typeface="Consolas" panose="020B0609020204030204" pitchFamily="49" charset="0"/>
              </a:rPr>
              <a:t>inData</a:t>
            </a:r>
            <a:endParaRPr lang="en-US" dirty="0">
              <a:latin typeface="Consolas" panose="020B0609020204030204" pitchFamily="49" charset="0"/>
            </a:endParaRPr>
          </a:p>
          <a:p>
            <a:pPr lvl="1"/>
            <a:r>
              <a:rPr lang="en-US" dirty="0" err="1">
                <a:latin typeface="Consolas" panose="020B0609020204030204" pitchFamily="49" charset="0"/>
              </a:rPr>
              <a:t>outFile</a:t>
            </a:r>
            <a:r>
              <a:rPr lang="en-US" dirty="0">
                <a:latin typeface="Consolas" panose="020B0609020204030204" pitchFamily="49" charset="0"/>
              </a:rPr>
              <a:t> </a:t>
            </a:r>
          </a:p>
          <a:p>
            <a:pPr lvl="1"/>
            <a:r>
              <a:rPr lang="en-US" dirty="0" err="1">
                <a:latin typeface="Consolas" panose="020B0609020204030204" pitchFamily="49" charset="0"/>
              </a:rPr>
              <a:t>varsToKeep</a:t>
            </a:r>
            <a:r>
              <a:rPr lang="en-US" dirty="0">
                <a:latin typeface="Consolas" panose="020B0609020204030204" pitchFamily="49" charset="0"/>
              </a:rPr>
              <a:t>, </a:t>
            </a:r>
            <a:r>
              <a:rPr lang="en-US" dirty="0" err="1">
                <a:latin typeface="Consolas" panose="020B0609020204030204" pitchFamily="49" charset="0"/>
              </a:rPr>
              <a:t>varsToDrop</a:t>
            </a:r>
            <a:endParaRPr lang="en-US" dirty="0">
              <a:latin typeface="Consolas" panose="020B0609020204030204" pitchFamily="49" charset="0"/>
            </a:endParaRPr>
          </a:p>
          <a:p>
            <a:pPr lvl="1"/>
            <a:r>
              <a:rPr lang="en-US" dirty="0" err="1">
                <a:latin typeface="Consolas" panose="020B0609020204030204" pitchFamily="49" charset="0"/>
              </a:rPr>
              <a:t>numRows</a:t>
            </a:r>
            <a:endParaRPr lang="en-US" dirty="0">
              <a:latin typeface="Consolas" panose="020B0609020204030204" pitchFamily="49" charset="0"/>
            </a:endParaRPr>
          </a:p>
          <a:p>
            <a:pPr lvl="1"/>
            <a:r>
              <a:rPr lang="en-US" dirty="0" err="1">
                <a:latin typeface="Consolas" panose="020B0609020204030204" pitchFamily="49" charset="0"/>
              </a:rPr>
              <a:t>rowSelection</a:t>
            </a:r>
            <a:endParaRPr lang="en-US" dirty="0">
              <a:latin typeface="Consolas" panose="020B0609020204030204" pitchFamily="49" charset="0"/>
            </a:endParaRPr>
          </a:p>
          <a:p>
            <a:pPr lvl="1"/>
            <a:r>
              <a:rPr lang="en-US" dirty="0">
                <a:latin typeface="Consolas" panose="020B0609020204030204" pitchFamily="49" charset="0"/>
              </a:rPr>
              <a:t>overwrite</a:t>
            </a:r>
          </a:p>
          <a:p>
            <a:pPr lvl="1"/>
            <a:r>
              <a:rPr lang="en-US" dirty="0">
                <a:latin typeface="Consolas" panose="020B0609020204030204" pitchFamily="49" charset="0"/>
              </a:rPr>
              <a:t>append</a:t>
            </a:r>
          </a:p>
        </p:txBody>
      </p:sp>
      <p:sp>
        <p:nvSpPr>
          <p:cNvPr id="3" name="Title 2"/>
          <p:cNvSpPr>
            <a:spLocks noGrp="1"/>
          </p:cNvSpPr>
          <p:nvPr>
            <p:ph type="title"/>
          </p:nvPr>
        </p:nvSpPr>
        <p:spPr/>
        <p:txBody>
          <a:bodyPr/>
          <a:lstStyle/>
          <a:p>
            <a:r>
              <a:rPr lang="en-US" dirty="0"/>
              <a:t>Importing to XDF</a:t>
            </a:r>
          </a:p>
        </p:txBody>
      </p:sp>
    </p:spTree>
    <p:extLst>
      <p:ext uri="{BB962C8B-B14F-4D97-AF65-F5344CB8AC3E}">
        <p14:creationId xmlns:p14="http://schemas.microsoft.com/office/powerpoint/2010/main" val="36408810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1"/>
            <a:ext cx="11887200" cy="4000397"/>
          </a:xfrm>
        </p:spPr>
        <p:txBody>
          <a:bodyPr/>
          <a:lstStyle/>
          <a:p>
            <a:endParaRPr lang="en-US" dirty="0"/>
          </a:p>
          <a:p>
            <a:r>
              <a:rPr lang="en-US" dirty="0" err="1">
                <a:latin typeface="Consolas" panose="020B0609020204030204" pitchFamily="49" charset="0"/>
              </a:rPr>
              <a:t>inData</a:t>
            </a:r>
            <a:endParaRPr lang="en-US" dirty="0">
              <a:latin typeface="Consolas" panose="020B0609020204030204" pitchFamily="49" charset="0"/>
            </a:endParaRPr>
          </a:p>
          <a:p>
            <a:pPr lvl="1"/>
            <a:r>
              <a:rPr lang="en-US" dirty="0">
                <a:latin typeface="Consolas" panose="020B0609020204030204" pitchFamily="49" charset="0"/>
              </a:rPr>
              <a:t>CSV, SAS, SPSS, an ODBC connection...</a:t>
            </a:r>
          </a:p>
          <a:p>
            <a:endParaRPr lang="en-US" dirty="0">
              <a:latin typeface="Consolas" panose="020B0609020204030204" pitchFamily="49" charset="0"/>
            </a:endParaRPr>
          </a:p>
          <a:p>
            <a:endParaRPr lang="en-US" dirty="0">
              <a:latin typeface="Consolas" panose="020B0609020204030204" pitchFamily="49" charset="0"/>
            </a:endParaRPr>
          </a:p>
          <a:p>
            <a:r>
              <a:rPr lang="en-US" dirty="0" err="1">
                <a:latin typeface="Consolas" panose="020B0609020204030204" pitchFamily="49" charset="0"/>
              </a:rPr>
              <a:t>outFile</a:t>
            </a:r>
            <a:endParaRPr lang="en-US" dirty="0">
              <a:latin typeface="Consolas" panose="020B0609020204030204" pitchFamily="49" charset="0"/>
            </a:endParaRPr>
          </a:p>
          <a:p>
            <a:pPr lvl="1"/>
            <a:r>
              <a:rPr lang="en-US" dirty="0">
                <a:latin typeface="Consolas" panose="020B0609020204030204" pitchFamily="49" charset="0"/>
              </a:rPr>
              <a:t>An XDF file; returns a data frame if left blank</a:t>
            </a:r>
          </a:p>
        </p:txBody>
      </p:sp>
      <p:sp>
        <p:nvSpPr>
          <p:cNvPr id="3" name="Title 2"/>
          <p:cNvSpPr>
            <a:spLocks noGrp="1"/>
          </p:cNvSpPr>
          <p:nvPr>
            <p:ph type="title"/>
          </p:nvPr>
        </p:nvSpPr>
        <p:spPr/>
        <p:txBody>
          <a:bodyPr/>
          <a:lstStyle/>
          <a:p>
            <a:r>
              <a:rPr lang="en-US" dirty="0"/>
              <a:t>Input and Output</a:t>
            </a:r>
          </a:p>
        </p:txBody>
      </p:sp>
    </p:spTree>
    <p:extLst>
      <p:ext uri="{BB962C8B-B14F-4D97-AF65-F5344CB8AC3E}">
        <p14:creationId xmlns:p14="http://schemas.microsoft.com/office/powerpoint/2010/main" val="1639628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2"/>
            <a:ext cx="11887200" cy="3187795"/>
          </a:xfrm>
        </p:spPr>
        <p:txBody>
          <a:bodyPr/>
          <a:lstStyle/>
          <a:p>
            <a:endParaRPr lang="en-US" dirty="0"/>
          </a:p>
          <a:p>
            <a:r>
              <a:rPr lang="en-US" dirty="0" err="1">
                <a:latin typeface="Consolas" panose="020B0609020204030204" pitchFamily="49" charset="0"/>
              </a:rPr>
              <a:t>varsToKeep</a:t>
            </a:r>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r>
              <a:rPr lang="en-US" dirty="0" err="1">
                <a:latin typeface="Consolas" panose="020B0609020204030204" pitchFamily="49" charset="0"/>
              </a:rPr>
              <a:t>varsToDrop</a:t>
            </a:r>
            <a:endParaRPr lang="en-US" dirty="0">
              <a:latin typeface="Consolas" panose="020B0609020204030204" pitchFamily="49" charset="0"/>
            </a:endParaRPr>
          </a:p>
        </p:txBody>
      </p:sp>
      <p:sp>
        <p:nvSpPr>
          <p:cNvPr id="3" name="Title 2"/>
          <p:cNvSpPr>
            <a:spLocks noGrp="1"/>
          </p:cNvSpPr>
          <p:nvPr>
            <p:ph type="title"/>
          </p:nvPr>
        </p:nvSpPr>
        <p:spPr/>
        <p:txBody>
          <a:bodyPr/>
          <a:lstStyle/>
          <a:p>
            <a:r>
              <a:rPr lang="en-US" dirty="0"/>
              <a:t>Subset of Variables</a:t>
            </a:r>
          </a:p>
        </p:txBody>
      </p:sp>
    </p:spTree>
    <p:extLst>
      <p:ext uri="{BB962C8B-B14F-4D97-AF65-F5344CB8AC3E}">
        <p14:creationId xmlns:p14="http://schemas.microsoft.com/office/powerpoint/2010/main" val="17914545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2"/>
            <a:ext cx="11887200" cy="3187795"/>
          </a:xfrm>
        </p:spPr>
        <p:txBody>
          <a:bodyPr/>
          <a:lstStyle/>
          <a:p>
            <a:endParaRPr lang="en-US" dirty="0"/>
          </a:p>
          <a:p>
            <a:r>
              <a:rPr lang="en-US" dirty="0" err="1">
                <a:latin typeface="Consolas" panose="020B0609020204030204" pitchFamily="49" charset="0"/>
              </a:rPr>
              <a:t>numRows</a:t>
            </a:r>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r>
              <a:rPr lang="en-US" dirty="0" err="1">
                <a:latin typeface="Consolas" panose="020B0609020204030204" pitchFamily="49" charset="0"/>
              </a:rPr>
              <a:t>rowSelection</a:t>
            </a:r>
            <a:endParaRPr lang="en-US" dirty="0">
              <a:latin typeface="Consolas" panose="020B0609020204030204" pitchFamily="49" charset="0"/>
            </a:endParaRPr>
          </a:p>
        </p:txBody>
      </p:sp>
      <p:sp>
        <p:nvSpPr>
          <p:cNvPr id="3" name="Title 2"/>
          <p:cNvSpPr>
            <a:spLocks noGrp="1"/>
          </p:cNvSpPr>
          <p:nvPr>
            <p:ph type="title"/>
          </p:nvPr>
        </p:nvSpPr>
        <p:spPr/>
        <p:txBody>
          <a:bodyPr/>
          <a:lstStyle/>
          <a:p>
            <a:r>
              <a:rPr lang="en-US" dirty="0"/>
              <a:t>Subset of Rows</a:t>
            </a:r>
          </a:p>
        </p:txBody>
      </p:sp>
    </p:spTree>
    <p:extLst>
      <p:ext uri="{BB962C8B-B14F-4D97-AF65-F5344CB8AC3E}">
        <p14:creationId xmlns:p14="http://schemas.microsoft.com/office/powerpoint/2010/main" val="27715327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t>A brief history of R</a:t>
            </a:r>
            <a:endParaRPr lang="en-US" dirty="0"/>
          </a:p>
        </p:txBody>
      </p:sp>
      <p:sp>
        <p:nvSpPr>
          <p:cNvPr id="9" name="Notched Right Arrow 8"/>
          <p:cNvSpPr/>
          <p:nvPr/>
        </p:nvSpPr>
        <p:spPr>
          <a:xfrm>
            <a:off x="139978" y="2740742"/>
            <a:ext cx="12011025" cy="2152015"/>
          </a:xfrm>
          <a:prstGeom prst="notched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Freeform 9"/>
          <p:cNvSpPr/>
          <p:nvPr/>
        </p:nvSpPr>
        <p:spPr>
          <a:xfrm>
            <a:off x="731313" y="2292233"/>
            <a:ext cx="1554480" cy="991040"/>
          </a:xfrm>
          <a:custGeom>
            <a:avLst/>
            <a:gdLst>
              <a:gd name="connsiteX0" fmla="*/ 0 w 1463146"/>
              <a:gd name="connsiteY0" fmla="*/ 0 h 2152015"/>
              <a:gd name="connsiteX1" fmla="*/ 1463146 w 1463146"/>
              <a:gd name="connsiteY1" fmla="*/ 0 h 2152015"/>
              <a:gd name="connsiteX2" fmla="*/ 1463146 w 1463146"/>
              <a:gd name="connsiteY2" fmla="*/ 2152015 h 2152015"/>
              <a:gd name="connsiteX3" fmla="*/ 0 w 1463146"/>
              <a:gd name="connsiteY3" fmla="*/ 2152015 h 2152015"/>
              <a:gd name="connsiteX4" fmla="*/ 0 w 1463146"/>
              <a:gd name="connsiteY4" fmla="*/ 0 h 2152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146" h="2152015">
                <a:moveTo>
                  <a:pt x="0" y="0"/>
                </a:moveTo>
                <a:lnTo>
                  <a:pt x="1463146" y="0"/>
                </a:lnTo>
                <a:lnTo>
                  <a:pt x="1463146" y="2152015"/>
                </a:lnTo>
                <a:lnTo>
                  <a:pt x="0" y="21520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b" anchorCtr="1">
            <a:noAutofit/>
          </a:bodyPr>
          <a:lstStyle/>
          <a:p>
            <a:pPr defTabSz="800231">
              <a:lnSpc>
                <a:spcPct val="90000"/>
              </a:lnSpc>
              <a:spcBef>
                <a:spcPct val="0"/>
              </a:spcBef>
              <a:spcAft>
                <a:spcPts val="600"/>
              </a:spcAft>
            </a:pPr>
            <a:r>
              <a:rPr lang="en-US" sz="1801" b="1" dirty="0">
                <a:solidFill>
                  <a:schemeClr val="accent2"/>
                </a:solidFill>
              </a:rPr>
              <a:t>1993</a:t>
            </a:r>
            <a:endParaRPr lang="en-GB" sz="1801" b="1" dirty="0">
              <a:solidFill>
                <a:schemeClr val="accent2"/>
              </a:solidFill>
            </a:endParaRPr>
          </a:p>
          <a:p>
            <a:pPr marL="0" lvl="1" defTabSz="711315">
              <a:lnSpc>
                <a:spcPct val="90000"/>
              </a:lnSpc>
              <a:spcBef>
                <a:spcPct val="0"/>
              </a:spcBef>
              <a:spcAft>
                <a:spcPts val="600"/>
              </a:spcAft>
            </a:pPr>
            <a:r>
              <a:rPr lang="en-US" sz="1599" dirty="0"/>
              <a:t>Research project in Auckland, NZ</a:t>
            </a:r>
            <a:endParaRPr lang="en-GB" sz="1599" dirty="0"/>
          </a:p>
        </p:txBody>
      </p:sp>
      <p:sp>
        <p:nvSpPr>
          <p:cNvPr id="11" name="Oval 10"/>
          <p:cNvSpPr/>
          <p:nvPr/>
        </p:nvSpPr>
        <p:spPr>
          <a:xfrm>
            <a:off x="894514" y="3633870"/>
            <a:ext cx="365759" cy="365759"/>
          </a:xfrm>
          <a:prstGeom prst="ellipse">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11"/>
          <p:cNvSpPr/>
          <p:nvPr/>
        </p:nvSpPr>
        <p:spPr>
          <a:xfrm>
            <a:off x="2050600" y="4484781"/>
            <a:ext cx="1554480" cy="547841"/>
          </a:xfrm>
          <a:custGeom>
            <a:avLst/>
            <a:gdLst>
              <a:gd name="connsiteX0" fmla="*/ 0 w 1410964"/>
              <a:gd name="connsiteY0" fmla="*/ 0 h 2152015"/>
              <a:gd name="connsiteX1" fmla="*/ 1410964 w 1410964"/>
              <a:gd name="connsiteY1" fmla="*/ 0 h 2152015"/>
              <a:gd name="connsiteX2" fmla="*/ 1410964 w 1410964"/>
              <a:gd name="connsiteY2" fmla="*/ 2152015 h 2152015"/>
              <a:gd name="connsiteX3" fmla="*/ 0 w 1410964"/>
              <a:gd name="connsiteY3" fmla="*/ 2152015 h 2152015"/>
              <a:gd name="connsiteX4" fmla="*/ 0 w 1410964"/>
              <a:gd name="connsiteY4" fmla="*/ 0 h 2152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964" h="2152015">
                <a:moveTo>
                  <a:pt x="0" y="0"/>
                </a:moveTo>
                <a:lnTo>
                  <a:pt x="1410964" y="0"/>
                </a:lnTo>
                <a:lnTo>
                  <a:pt x="1410964" y="2152015"/>
                </a:lnTo>
                <a:lnTo>
                  <a:pt x="0" y="21520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1">
            <a:noAutofit/>
          </a:bodyPr>
          <a:lstStyle/>
          <a:p>
            <a:pPr defTabSz="800231">
              <a:lnSpc>
                <a:spcPct val="90000"/>
              </a:lnSpc>
              <a:spcBef>
                <a:spcPct val="0"/>
              </a:spcBef>
              <a:spcAft>
                <a:spcPts val="600"/>
              </a:spcAft>
            </a:pPr>
            <a:r>
              <a:rPr lang="en-US" sz="1483" b="1" dirty="0">
                <a:solidFill>
                  <a:schemeClr val="accent2"/>
                </a:solidFill>
              </a:rPr>
              <a:t>1995</a:t>
            </a:r>
            <a:endParaRPr lang="en-GB" sz="1483" b="1" dirty="0">
              <a:solidFill>
                <a:schemeClr val="accent2"/>
              </a:solidFill>
            </a:endParaRPr>
          </a:p>
          <a:p>
            <a:pPr marL="0" lvl="1" defTabSz="711315">
              <a:lnSpc>
                <a:spcPct val="90000"/>
              </a:lnSpc>
              <a:spcBef>
                <a:spcPct val="0"/>
              </a:spcBef>
              <a:spcAft>
                <a:spcPts val="600"/>
              </a:spcAft>
            </a:pPr>
            <a:r>
              <a:rPr lang="en-US" sz="1599" dirty="0"/>
              <a:t>Open source</a:t>
            </a:r>
            <a:endParaRPr lang="en-GB" sz="1599" dirty="0"/>
          </a:p>
        </p:txBody>
      </p:sp>
      <p:sp>
        <p:nvSpPr>
          <p:cNvPr id="13" name="Oval 12"/>
          <p:cNvSpPr/>
          <p:nvPr/>
        </p:nvSpPr>
        <p:spPr>
          <a:xfrm>
            <a:off x="2183775" y="3633870"/>
            <a:ext cx="365759" cy="365759"/>
          </a:xfrm>
          <a:prstGeom prst="ellipse">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Freeform 13"/>
          <p:cNvSpPr/>
          <p:nvPr/>
        </p:nvSpPr>
        <p:spPr>
          <a:xfrm>
            <a:off x="3369886" y="2734804"/>
            <a:ext cx="595228" cy="503792"/>
          </a:xfrm>
          <a:custGeom>
            <a:avLst/>
            <a:gdLst>
              <a:gd name="connsiteX0" fmla="*/ 0 w 1055209"/>
              <a:gd name="connsiteY0" fmla="*/ 0 h 2152015"/>
              <a:gd name="connsiteX1" fmla="*/ 1055209 w 1055209"/>
              <a:gd name="connsiteY1" fmla="*/ 0 h 2152015"/>
              <a:gd name="connsiteX2" fmla="*/ 1055209 w 1055209"/>
              <a:gd name="connsiteY2" fmla="*/ 2152015 h 2152015"/>
              <a:gd name="connsiteX3" fmla="*/ 0 w 1055209"/>
              <a:gd name="connsiteY3" fmla="*/ 2152015 h 2152015"/>
              <a:gd name="connsiteX4" fmla="*/ 0 w 1055209"/>
              <a:gd name="connsiteY4" fmla="*/ 0 h 2152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209" h="2152015">
                <a:moveTo>
                  <a:pt x="0" y="0"/>
                </a:moveTo>
                <a:lnTo>
                  <a:pt x="1055209" y="0"/>
                </a:lnTo>
                <a:lnTo>
                  <a:pt x="1055209" y="2152015"/>
                </a:lnTo>
                <a:lnTo>
                  <a:pt x="0" y="21520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b" anchorCtr="1">
            <a:spAutoFit/>
          </a:bodyPr>
          <a:lstStyle/>
          <a:p>
            <a:pPr defTabSz="800231">
              <a:lnSpc>
                <a:spcPct val="90000"/>
              </a:lnSpc>
              <a:spcBef>
                <a:spcPct val="0"/>
              </a:spcBef>
              <a:spcAft>
                <a:spcPts val="600"/>
              </a:spcAft>
            </a:pPr>
            <a:r>
              <a:rPr lang="en-US" sz="1483" b="1" dirty="0">
                <a:solidFill>
                  <a:schemeClr val="accent2"/>
                </a:solidFill>
              </a:rPr>
              <a:t>1997</a:t>
            </a:r>
            <a:endParaRPr lang="en-GB" sz="1483" b="1" dirty="0">
              <a:solidFill>
                <a:schemeClr val="accent2"/>
              </a:solidFill>
            </a:endParaRPr>
          </a:p>
          <a:p>
            <a:pPr marL="0" lvl="1" defTabSz="711315">
              <a:lnSpc>
                <a:spcPct val="90000"/>
              </a:lnSpc>
              <a:spcBef>
                <a:spcPct val="0"/>
              </a:spcBef>
              <a:spcAft>
                <a:spcPts val="600"/>
              </a:spcAft>
            </a:pPr>
            <a:r>
              <a:rPr lang="en-US" sz="1599" dirty="0"/>
              <a:t>R-core</a:t>
            </a:r>
            <a:endParaRPr lang="en-GB" sz="1599" dirty="0"/>
          </a:p>
        </p:txBody>
      </p:sp>
      <p:sp>
        <p:nvSpPr>
          <p:cNvPr id="15" name="Oval 14"/>
          <p:cNvSpPr/>
          <p:nvPr/>
        </p:nvSpPr>
        <p:spPr>
          <a:xfrm>
            <a:off x="3473037" y="3633870"/>
            <a:ext cx="365759" cy="365759"/>
          </a:xfrm>
          <a:prstGeom prst="ellipse">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Freeform 15"/>
          <p:cNvSpPr/>
          <p:nvPr/>
        </p:nvSpPr>
        <p:spPr>
          <a:xfrm>
            <a:off x="4689171" y="4484781"/>
            <a:ext cx="626775" cy="503792"/>
          </a:xfrm>
          <a:custGeom>
            <a:avLst/>
            <a:gdLst>
              <a:gd name="connsiteX0" fmla="*/ 0 w 1139034"/>
              <a:gd name="connsiteY0" fmla="*/ 0 h 2152015"/>
              <a:gd name="connsiteX1" fmla="*/ 1139034 w 1139034"/>
              <a:gd name="connsiteY1" fmla="*/ 0 h 2152015"/>
              <a:gd name="connsiteX2" fmla="*/ 1139034 w 1139034"/>
              <a:gd name="connsiteY2" fmla="*/ 2152015 h 2152015"/>
              <a:gd name="connsiteX3" fmla="*/ 0 w 1139034"/>
              <a:gd name="connsiteY3" fmla="*/ 2152015 h 2152015"/>
              <a:gd name="connsiteX4" fmla="*/ 0 w 1139034"/>
              <a:gd name="connsiteY4" fmla="*/ 0 h 2152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034" h="2152015">
                <a:moveTo>
                  <a:pt x="0" y="0"/>
                </a:moveTo>
                <a:lnTo>
                  <a:pt x="1139034" y="0"/>
                </a:lnTo>
                <a:lnTo>
                  <a:pt x="1139034" y="2152015"/>
                </a:lnTo>
                <a:lnTo>
                  <a:pt x="0" y="21520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t" anchorCtr="1">
            <a:spAutoFit/>
          </a:bodyPr>
          <a:lstStyle/>
          <a:p>
            <a:pPr defTabSz="800231">
              <a:lnSpc>
                <a:spcPct val="90000"/>
              </a:lnSpc>
              <a:spcBef>
                <a:spcPct val="0"/>
              </a:spcBef>
              <a:spcAft>
                <a:spcPts val="600"/>
              </a:spcAft>
            </a:pPr>
            <a:r>
              <a:rPr lang="en-US" sz="1483" b="1" dirty="0">
                <a:solidFill>
                  <a:schemeClr val="accent2"/>
                </a:solidFill>
              </a:rPr>
              <a:t>2000</a:t>
            </a:r>
            <a:endParaRPr lang="en-GB" sz="1483" b="1" dirty="0">
              <a:solidFill>
                <a:schemeClr val="accent2"/>
              </a:solidFill>
            </a:endParaRPr>
          </a:p>
          <a:p>
            <a:pPr marL="0" lvl="1" defTabSz="711315">
              <a:lnSpc>
                <a:spcPct val="90000"/>
              </a:lnSpc>
              <a:spcBef>
                <a:spcPct val="0"/>
              </a:spcBef>
              <a:spcAft>
                <a:spcPts val="600"/>
              </a:spcAft>
            </a:pPr>
            <a:r>
              <a:rPr lang="en-US" sz="1599" dirty="0"/>
              <a:t>R-1.0.0</a:t>
            </a:r>
            <a:endParaRPr lang="en-GB" sz="1599" dirty="0"/>
          </a:p>
        </p:txBody>
      </p:sp>
      <p:sp>
        <p:nvSpPr>
          <p:cNvPr id="17" name="Oval 16"/>
          <p:cNvSpPr/>
          <p:nvPr/>
        </p:nvSpPr>
        <p:spPr>
          <a:xfrm>
            <a:off x="4762297" y="3633870"/>
            <a:ext cx="365759" cy="365759"/>
          </a:xfrm>
          <a:prstGeom prst="ellipse">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Freeform 17"/>
          <p:cNvSpPr/>
          <p:nvPr/>
        </p:nvSpPr>
        <p:spPr>
          <a:xfrm>
            <a:off x="6008457" y="2734804"/>
            <a:ext cx="1208664" cy="503792"/>
          </a:xfrm>
          <a:custGeom>
            <a:avLst/>
            <a:gdLst>
              <a:gd name="connsiteX0" fmla="*/ 0 w 1452576"/>
              <a:gd name="connsiteY0" fmla="*/ 0 h 2152015"/>
              <a:gd name="connsiteX1" fmla="*/ 1452576 w 1452576"/>
              <a:gd name="connsiteY1" fmla="*/ 0 h 2152015"/>
              <a:gd name="connsiteX2" fmla="*/ 1452576 w 1452576"/>
              <a:gd name="connsiteY2" fmla="*/ 2152015 h 2152015"/>
              <a:gd name="connsiteX3" fmla="*/ 0 w 1452576"/>
              <a:gd name="connsiteY3" fmla="*/ 2152015 h 2152015"/>
              <a:gd name="connsiteX4" fmla="*/ 0 w 1452576"/>
              <a:gd name="connsiteY4" fmla="*/ 0 h 2152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576" h="2152015">
                <a:moveTo>
                  <a:pt x="0" y="0"/>
                </a:moveTo>
                <a:lnTo>
                  <a:pt x="1452576" y="0"/>
                </a:lnTo>
                <a:lnTo>
                  <a:pt x="1452576" y="2152015"/>
                </a:lnTo>
                <a:lnTo>
                  <a:pt x="0" y="21520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b" anchorCtr="1">
            <a:spAutoFit/>
          </a:bodyPr>
          <a:lstStyle/>
          <a:p>
            <a:pPr defTabSz="800231">
              <a:lnSpc>
                <a:spcPct val="90000"/>
              </a:lnSpc>
              <a:spcBef>
                <a:spcPct val="0"/>
              </a:spcBef>
              <a:spcAft>
                <a:spcPts val="600"/>
              </a:spcAft>
            </a:pPr>
            <a:r>
              <a:rPr lang="en-US" sz="1483" b="1" dirty="0">
                <a:solidFill>
                  <a:schemeClr val="accent2"/>
                </a:solidFill>
              </a:rPr>
              <a:t>2003</a:t>
            </a:r>
            <a:endParaRPr lang="en-GB" sz="1483" b="1" dirty="0">
              <a:solidFill>
                <a:schemeClr val="accent2"/>
              </a:solidFill>
            </a:endParaRPr>
          </a:p>
          <a:p>
            <a:pPr marL="0" lvl="1" defTabSz="711315">
              <a:lnSpc>
                <a:spcPct val="90000"/>
              </a:lnSpc>
              <a:spcBef>
                <a:spcPct val="0"/>
              </a:spcBef>
              <a:spcAft>
                <a:spcPts val="600"/>
              </a:spcAft>
            </a:pPr>
            <a:r>
              <a:rPr lang="en-US" sz="1599" dirty="0"/>
              <a:t>R Foundation</a:t>
            </a:r>
            <a:endParaRPr lang="en-GB" sz="1599" dirty="0"/>
          </a:p>
        </p:txBody>
      </p:sp>
      <p:sp>
        <p:nvSpPr>
          <p:cNvPr id="19" name="Oval 18"/>
          <p:cNvSpPr/>
          <p:nvPr/>
        </p:nvSpPr>
        <p:spPr>
          <a:xfrm>
            <a:off x="6051559" y="3633870"/>
            <a:ext cx="365759" cy="365759"/>
          </a:xfrm>
          <a:prstGeom prst="ellipse">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Freeform 19"/>
          <p:cNvSpPr/>
          <p:nvPr/>
        </p:nvSpPr>
        <p:spPr>
          <a:xfrm>
            <a:off x="7327743" y="4484781"/>
            <a:ext cx="948786" cy="503792"/>
          </a:xfrm>
          <a:custGeom>
            <a:avLst/>
            <a:gdLst>
              <a:gd name="connsiteX0" fmla="*/ 0 w 939534"/>
              <a:gd name="connsiteY0" fmla="*/ 0 h 2152015"/>
              <a:gd name="connsiteX1" fmla="*/ 939534 w 939534"/>
              <a:gd name="connsiteY1" fmla="*/ 0 h 2152015"/>
              <a:gd name="connsiteX2" fmla="*/ 939534 w 939534"/>
              <a:gd name="connsiteY2" fmla="*/ 2152015 h 2152015"/>
              <a:gd name="connsiteX3" fmla="*/ 0 w 939534"/>
              <a:gd name="connsiteY3" fmla="*/ 2152015 h 2152015"/>
              <a:gd name="connsiteX4" fmla="*/ 0 w 939534"/>
              <a:gd name="connsiteY4" fmla="*/ 0 h 2152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534" h="2152015">
                <a:moveTo>
                  <a:pt x="0" y="0"/>
                </a:moveTo>
                <a:lnTo>
                  <a:pt x="939534" y="0"/>
                </a:lnTo>
                <a:lnTo>
                  <a:pt x="939534" y="2152015"/>
                </a:lnTo>
                <a:lnTo>
                  <a:pt x="0" y="21520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t" anchorCtr="1">
            <a:spAutoFit/>
          </a:bodyPr>
          <a:lstStyle/>
          <a:p>
            <a:pPr defTabSz="800231">
              <a:lnSpc>
                <a:spcPct val="90000"/>
              </a:lnSpc>
              <a:spcBef>
                <a:spcPct val="0"/>
              </a:spcBef>
              <a:spcAft>
                <a:spcPts val="600"/>
              </a:spcAft>
            </a:pPr>
            <a:r>
              <a:rPr lang="en-US" sz="1483" b="1" dirty="0">
                <a:solidFill>
                  <a:schemeClr val="accent2"/>
                </a:solidFill>
              </a:rPr>
              <a:t>2004</a:t>
            </a:r>
            <a:endParaRPr lang="en-GB" sz="1483" b="1" dirty="0">
              <a:solidFill>
                <a:schemeClr val="accent2"/>
              </a:solidFill>
            </a:endParaRPr>
          </a:p>
          <a:p>
            <a:pPr marL="0" lvl="1" defTabSz="711315">
              <a:lnSpc>
                <a:spcPct val="90000"/>
              </a:lnSpc>
              <a:spcBef>
                <a:spcPct val="0"/>
              </a:spcBef>
              <a:spcAft>
                <a:spcPts val="600"/>
              </a:spcAft>
            </a:pPr>
            <a:r>
              <a:rPr lang="en-US" sz="1599" dirty="0"/>
              <a:t>First </a:t>
            </a:r>
            <a:r>
              <a:rPr lang="en-US" sz="1599" dirty="0" err="1"/>
              <a:t>UseR</a:t>
            </a:r>
            <a:r>
              <a:rPr lang="en-US" sz="1599" dirty="0"/>
              <a:t>!</a:t>
            </a:r>
            <a:endParaRPr lang="en-GB" sz="1599" dirty="0"/>
          </a:p>
        </p:txBody>
      </p:sp>
      <p:sp>
        <p:nvSpPr>
          <p:cNvPr id="21" name="Oval 20"/>
          <p:cNvSpPr/>
          <p:nvPr/>
        </p:nvSpPr>
        <p:spPr>
          <a:xfrm>
            <a:off x="7340820" y="3633870"/>
            <a:ext cx="365759" cy="365759"/>
          </a:xfrm>
          <a:prstGeom prst="ellipse">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Freeform 21"/>
          <p:cNvSpPr/>
          <p:nvPr/>
        </p:nvSpPr>
        <p:spPr>
          <a:xfrm>
            <a:off x="8647029" y="2734804"/>
            <a:ext cx="1437509" cy="503792"/>
          </a:xfrm>
          <a:custGeom>
            <a:avLst/>
            <a:gdLst>
              <a:gd name="connsiteX0" fmla="*/ 0 w 1057567"/>
              <a:gd name="connsiteY0" fmla="*/ 0 h 2152015"/>
              <a:gd name="connsiteX1" fmla="*/ 1057567 w 1057567"/>
              <a:gd name="connsiteY1" fmla="*/ 0 h 2152015"/>
              <a:gd name="connsiteX2" fmla="*/ 1057567 w 1057567"/>
              <a:gd name="connsiteY2" fmla="*/ 2152015 h 2152015"/>
              <a:gd name="connsiteX3" fmla="*/ 0 w 1057567"/>
              <a:gd name="connsiteY3" fmla="*/ 2152015 h 2152015"/>
              <a:gd name="connsiteX4" fmla="*/ 0 w 1057567"/>
              <a:gd name="connsiteY4" fmla="*/ 0 h 2152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567" h="2152015">
                <a:moveTo>
                  <a:pt x="0" y="0"/>
                </a:moveTo>
                <a:lnTo>
                  <a:pt x="1057567" y="0"/>
                </a:lnTo>
                <a:lnTo>
                  <a:pt x="1057567" y="2152015"/>
                </a:lnTo>
                <a:lnTo>
                  <a:pt x="0" y="21520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b" anchorCtr="1">
            <a:spAutoFit/>
          </a:bodyPr>
          <a:lstStyle/>
          <a:p>
            <a:pPr defTabSz="800231">
              <a:lnSpc>
                <a:spcPct val="90000"/>
              </a:lnSpc>
              <a:spcBef>
                <a:spcPct val="0"/>
              </a:spcBef>
              <a:spcAft>
                <a:spcPts val="600"/>
              </a:spcAft>
            </a:pPr>
            <a:r>
              <a:rPr lang="en-US" sz="1483" b="1" dirty="0">
                <a:solidFill>
                  <a:schemeClr val="accent2"/>
                </a:solidFill>
              </a:rPr>
              <a:t>2009</a:t>
            </a:r>
            <a:endParaRPr lang="en-GB" sz="1483" b="1" dirty="0">
              <a:solidFill>
                <a:schemeClr val="accent2"/>
              </a:solidFill>
            </a:endParaRPr>
          </a:p>
          <a:p>
            <a:pPr marL="0" lvl="1" defTabSz="711315">
              <a:lnSpc>
                <a:spcPct val="90000"/>
              </a:lnSpc>
              <a:spcBef>
                <a:spcPct val="0"/>
              </a:spcBef>
              <a:spcAft>
                <a:spcPts val="600"/>
              </a:spcAft>
            </a:pPr>
            <a:r>
              <a:rPr lang="en-US" sz="1599" dirty="0"/>
              <a:t>New York Times</a:t>
            </a:r>
            <a:endParaRPr lang="en-GB" sz="1599" dirty="0"/>
          </a:p>
        </p:txBody>
      </p:sp>
      <p:sp>
        <p:nvSpPr>
          <p:cNvPr id="23" name="Oval 22"/>
          <p:cNvSpPr/>
          <p:nvPr/>
        </p:nvSpPr>
        <p:spPr>
          <a:xfrm>
            <a:off x="8630080" y="3633870"/>
            <a:ext cx="365759" cy="365759"/>
          </a:xfrm>
          <a:prstGeom prst="ellipse">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Freeform 23"/>
          <p:cNvSpPr/>
          <p:nvPr/>
        </p:nvSpPr>
        <p:spPr>
          <a:xfrm>
            <a:off x="9966317" y="4440876"/>
            <a:ext cx="1235403" cy="802207"/>
          </a:xfrm>
          <a:custGeom>
            <a:avLst/>
            <a:gdLst>
              <a:gd name="connsiteX0" fmla="*/ 0 w 1950069"/>
              <a:gd name="connsiteY0" fmla="*/ 0 h 2152015"/>
              <a:gd name="connsiteX1" fmla="*/ 1950069 w 1950069"/>
              <a:gd name="connsiteY1" fmla="*/ 0 h 2152015"/>
              <a:gd name="connsiteX2" fmla="*/ 1950069 w 1950069"/>
              <a:gd name="connsiteY2" fmla="*/ 2152015 h 2152015"/>
              <a:gd name="connsiteX3" fmla="*/ 0 w 1950069"/>
              <a:gd name="connsiteY3" fmla="*/ 2152015 h 2152015"/>
              <a:gd name="connsiteX4" fmla="*/ 0 w 1950069"/>
              <a:gd name="connsiteY4" fmla="*/ 0 h 2152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069" h="2152015">
                <a:moveTo>
                  <a:pt x="0" y="0"/>
                </a:moveTo>
                <a:lnTo>
                  <a:pt x="1950069" y="0"/>
                </a:lnTo>
                <a:lnTo>
                  <a:pt x="1950069" y="2152015"/>
                </a:lnTo>
                <a:lnTo>
                  <a:pt x="0" y="21520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t" anchorCtr="1">
            <a:spAutoFit/>
          </a:bodyPr>
          <a:lstStyle/>
          <a:p>
            <a:pPr defTabSz="800231">
              <a:lnSpc>
                <a:spcPct val="90000"/>
              </a:lnSpc>
              <a:spcBef>
                <a:spcPct val="0"/>
              </a:spcBef>
              <a:spcAft>
                <a:spcPts val="600"/>
              </a:spcAft>
            </a:pPr>
            <a:r>
              <a:rPr lang="en-US" sz="1483" b="1" dirty="0">
                <a:solidFill>
                  <a:schemeClr val="accent2"/>
                </a:solidFill>
              </a:rPr>
              <a:t>2015</a:t>
            </a:r>
            <a:endParaRPr lang="en-GB" sz="1483" b="1" dirty="0">
              <a:solidFill>
                <a:schemeClr val="accent2"/>
              </a:solidFill>
            </a:endParaRPr>
          </a:p>
          <a:p>
            <a:pPr marL="0" lvl="1" defTabSz="711315">
              <a:lnSpc>
                <a:spcPct val="90000"/>
              </a:lnSpc>
              <a:spcBef>
                <a:spcPct val="0"/>
              </a:spcBef>
              <a:spcAft>
                <a:spcPts val="600"/>
              </a:spcAft>
            </a:pPr>
            <a:r>
              <a:rPr lang="en-GB" sz="1599" dirty="0"/>
              <a:t>R-3.2.0</a:t>
            </a:r>
          </a:p>
          <a:p>
            <a:pPr marL="0" lvl="1" defTabSz="711315">
              <a:lnSpc>
                <a:spcPct val="90000"/>
              </a:lnSpc>
              <a:spcBef>
                <a:spcPct val="0"/>
              </a:spcBef>
              <a:spcAft>
                <a:spcPts val="600"/>
              </a:spcAft>
            </a:pPr>
            <a:r>
              <a:rPr lang="en-US" sz="1599" dirty="0"/>
              <a:t>R Consortium</a:t>
            </a:r>
            <a:endParaRPr lang="en-GB" sz="1599" dirty="0"/>
          </a:p>
        </p:txBody>
      </p:sp>
      <p:sp>
        <p:nvSpPr>
          <p:cNvPr id="25" name="Oval 24"/>
          <p:cNvSpPr/>
          <p:nvPr/>
        </p:nvSpPr>
        <p:spPr>
          <a:xfrm>
            <a:off x="9919340" y="3633870"/>
            <a:ext cx="365759" cy="365759"/>
          </a:xfrm>
          <a:prstGeom prst="ellipse">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Slide Number Placeholder 6"/>
          <p:cNvSpPr>
            <a:spLocks noGrp="1"/>
          </p:cNvSpPr>
          <p:nvPr>
            <p:ph type="sldNum" sz="quarter" idx="4294967295"/>
          </p:nvPr>
        </p:nvSpPr>
        <p:spPr>
          <a:xfrm>
            <a:off x="9536113" y="6577013"/>
            <a:ext cx="2900362" cy="373062"/>
          </a:xfrm>
          <a:prstGeom prst="rect">
            <a:avLst/>
          </a:prstGeom>
        </p:spPr>
        <p:txBody>
          <a:bodyPr/>
          <a:lstStyle/>
          <a:p>
            <a:fld id="{19413ED4-CDD4-40AA-AB9B-BBA803B6DC55}" type="slidenum">
              <a:rPr lang="en-US" smtClean="0"/>
              <a:pPr/>
              <a:t>3</a:t>
            </a:fld>
            <a:endParaRPr lang="en-US"/>
          </a:p>
        </p:txBody>
      </p:sp>
      <p:pic>
        <p:nvPicPr>
          <p:cNvPr id="2" name="Picture 1" descr="Ross Ihaka and Robert Gentleman.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5250" y="4617720"/>
            <a:ext cx="1589358" cy="1095996"/>
          </a:xfrm>
          <a:prstGeom prst="rect">
            <a:avLst/>
          </a:prstGeom>
        </p:spPr>
      </p:pic>
      <p:sp>
        <p:nvSpPr>
          <p:cNvPr id="3" name="TextBox 2"/>
          <p:cNvSpPr txBox="1"/>
          <p:nvPr/>
        </p:nvSpPr>
        <p:spPr>
          <a:xfrm>
            <a:off x="261469" y="5731568"/>
            <a:ext cx="1795683" cy="230832"/>
          </a:xfrm>
          <a:prstGeom prst="rect">
            <a:avLst/>
          </a:prstGeom>
          <a:noFill/>
        </p:spPr>
        <p:txBody>
          <a:bodyPr wrap="none" rtlCol="0">
            <a:spAutoFit/>
          </a:bodyPr>
          <a:lstStyle/>
          <a:p>
            <a:pPr algn="ctr"/>
            <a:r>
              <a:rPr lang="en-US" sz="900" dirty="0">
                <a:solidFill>
                  <a:schemeClr val="bg1">
                    <a:lumMod val="75000"/>
                  </a:schemeClr>
                </a:solidFill>
              </a:rPr>
              <a:t>Photo credit: Robert Gentleman</a:t>
            </a:r>
          </a:p>
        </p:txBody>
      </p:sp>
    </p:spTree>
    <p:extLst>
      <p:ext uri="{BB962C8B-B14F-4D97-AF65-F5344CB8AC3E}">
        <p14:creationId xmlns:p14="http://schemas.microsoft.com/office/powerpoint/2010/main" val="318707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092751"/>
          </a:xfrm>
        </p:spPr>
        <p:txBody>
          <a:bodyPr/>
          <a:lstStyle/>
          <a:p>
            <a:endParaRPr lang="en-US" dirty="0"/>
          </a:p>
          <a:p>
            <a:r>
              <a:rPr lang="en-US" dirty="0"/>
              <a:t>Data sources are wrappers that help MRS work with different kinds of data</a:t>
            </a:r>
          </a:p>
          <a:p>
            <a:endParaRPr lang="en-US" dirty="0"/>
          </a:p>
          <a:p>
            <a:r>
              <a:rPr lang="en-US" dirty="0"/>
              <a:t>Often implicit, more powerful when explicit</a:t>
            </a:r>
          </a:p>
          <a:p>
            <a:pPr lvl="1"/>
            <a:r>
              <a:rPr lang="en-US" dirty="0"/>
              <a:t>Specify data types, a query to use over ODBC, rows per read, etc.</a:t>
            </a:r>
          </a:p>
          <a:p>
            <a:endParaRPr lang="en-US" dirty="0"/>
          </a:p>
        </p:txBody>
      </p:sp>
      <p:sp>
        <p:nvSpPr>
          <p:cNvPr id="3" name="Title 2"/>
          <p:cNvSpPr>
            <a:spLocks noGrp="1"/>
          </p:cNvSpPr>
          <p:nvPr>
            <p:ph type="title"/>
          </p:nvPr>
        </p:nvSpPr>
        <p:spPr/>
        <p:txBody>
          <a:bodyPr/>
          <a:lstStyle/>
          <a:p>
            <a:r>
              <a:rPr lang="en-US" dirty="0"/>
              <a:t>Data Sources</a:t>
            </a:r>
          </a:p>
        </p:txBody>
      </p:sp>
    </p:spTree>
    <p:extLst>
      <p:ext uri="{BB962C8B-B14F-4D97-AF65-F5344CB8AC3E}">
        <p14:creationId xmlns:p14="http://schemas.microsoft.com/office/powerpoint/2010/main" val="24186780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406785"/>
          </a:xfrm>
        </p:spPr>
        <p:txBody>
          <a:bodyPr/>
          <a:lstStyle/>
          <a:p>
            <a:r>
              <a:rPr lang="en-US" dirty="0"/>
              <a:t>Text files (delimited, fixed-width, </a:t>
            </a:r>
            <a:r>
              <a:rPr lang="en-US" dirty="0" err="1"/>
              <a:t>etc</a:t>
            </a:r>
            <a:r>
              <a:rPr lang="en-US" dirty="0"/>
              <a:t>)</a:t>
            </a:r>
          </a:p>
          <a:p>
            <a:r>
              <a:rPr lang="en-US" dirty="0"/>
              <a:t>SAS, SPSS</a:t>
            </a:r>
          </a:p>
          <a:p>
            <a:r>
              <a:rPr lang="en-US" dirty="0"/>
              <a:t>Teradata</a:t>
            </a:r>
          </a:p>
          <a:p>
            <a:r>
              <a:rPr lang="en-US" dirty="0"/>
              <a:t>HDFS</a:t>
            </a:r>
          </a:p>
          <a:p>
            <a:r>
              <a:rPr lang="en-US" dirty="0"/>
              <a:t>Databases via ODBC</a:t>
            </a:r>
          </a:p>
          <a:p>
            <a:r>
              <a:rPr lang="en-US" dirty="0"/>
              <a:t>Runs in-database in SQL Server 2016 </a:t>
            </a:r>
          </a:p>
          <a:p>
            <a:endParaRPr lang="en-US" dirty="0"/>
          </a:p>
        </p:txBody>
      </p:sp>
      <p:sp>
        <p:nvSpPr>
          <p:cNvPr id="3" name="Title 2"/>
          <p:cNvSpPr>
            <a:spLocks noGrp="1"/>
          </p:cNvSpPr>
          <p:nvPr>
            <p:ph type="title"/>
          </p:nvPr>
        </p:nvSpPr>
        <p:spPr/>
        <p:txBody>
          <a:bodyPr/>
          <a:lstStyle/>
          <a:p>
            <a:r>
              <a:rPr lang="en-US" dirty="0"/>
              <a:t>Data Sources</a:t>
            </a:r>
          </a:p>
        </p:txBody>
      </p:sp>
    </p:spTree>
    <p:extLst>
      <p:ext uri="{BB962C8B-B14F-4D97-AF65-F5344CB8AC3E}">
        <p14:creationId xmlns:p14="http://schemas.microsoft.com/office/powerpoint/2010/main" val="30821395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94598"/>
          </a:xfrm>
        </p:spPr>
        <p:txBody>
          <a:bodyPr/>
          <a:lstStyle/>
          <a:p>
            <a:endParaRPr lang="en-US" dirty="0"/>
          </a:p>
          <a:p>
            <a:r>
              <a:rPr lang="en-US" dirty="0"/>
              <a:t>Set up ODBC first</a:t>
            </a:r>
          </a:p>
          <a:p>
            <a:endParaRPr lang="en-US" dirty="0"/>
          </a:p>
          <a:p>
            <a:r>
              <a:rPr lang="en-US" dirty="0"/>
              <a:t>Each data source (</a:t>
            </a:r>
            <a:r>
              <a:rPr lang="en-US" dirty="0" err="1"/>
              <a:t>RxOdbcData</a:t>
            </a:r>
            <a:r>
              <a:rPr lang="en-US" dirty="0"/>
              <a:t>) represents one query    (not one database)</a:t>
            </a:r>
          </a:p>
          <a:p>
            <a:endParaRPr lang="en-US" dirty="0"/>
          </a:p>
          <a:p>
            <a:r>
              <a:rPr lang="en-US" dirty="0"/>
              <a:t>SQL Server 2016 can run MRS internally; no ODBC required!!!</a:t>
            </a:r>
          </a:p>
        </p:txBody>
      </p:sp>
      <p:sp>
        <p:nvSpPr>
          <p:cNvPr id="3" name="Title 2"/>
          <p:cNvSpPr>
            <a:spLocks noGrp="1"/>
          </p:cNvSpPr>
          <p:nvPr>
            <p:ph type="title"/>
          </p:nvPr>
        </p:nvSpPr>
        <p:spPr/>
        <p:txBody>
          <a:bodyPr/>
          <a:lstStyle/>
          <a:p>
            <a:r>
              <a:rPr lang="en-US" dirty="0"/>
              <a:t>Importing from Databases</a:t>
            </a:r>
          </a:p>
        </p:txBody>
      </p:sp>
    </p:spTree>
    <p:extLst>
      <p:ext uri="{BB962C8B-B14F-4D97-AF65-F5344CB8AC3E}">
        <p14:creationId xmlns:p14="http://schemas.microsoft.com/office/powerpoint/2010/main" val="1326471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1"/>
            <a:ext cx="11887200" cy="4813087"/>
          </a:xfrm>
        </p:spPr>
        <p:txBody>
          <a:bodyPr/>
          <a:lstStyle/>
          <a:p>
            <a:endParaRPr lang="en-US" dirty="0"/>
          </a:p>
          <a:p>
            <a:r>
              <a:rPr lang="en-US" dirty="0"/>
              <a:t>Subset rows with criteria (</a:t>
            </a:r>
            <a:r>
              <a:rPr lang="en-US" dirty="0" err="1">
                <a:latin typeface="Courier New" panose="02070309020205020404" pitchFamily="49" charset="0"/>
                <a:cs typeface="Courier New" panose="02070309020205020404" pitchFamily="49" charset="0"/>
              </a:rPr>
              <a:t>rowSelection</a:t>
            </a:r>
            <a:r>
              <a:rPr lang="en-US" dirty="0"/>
              <a:t>)</a:t>
            </a:r>
          </a:p>
          <a:p>
            <a:r>
              <a:rPr lang="en-US" dirty="0"/>
              <a:t>Select columns by name (</a:t>
            </a:r>
            <a:r>
              <a:rPr lang="en-US" dirty="0" err="1">
                <a:latin typeface="Courier New" panose="02070309020205020404" pitchFamily="49" charset="0"/>
                <a:cs typeface="Courier New" panose="02070309020205020404" pitchFamily="49" charset="0"/>
              </a:rPr>
              <a:t>varsToKeep</a:t>
            </a:r>
            <a:r>
              <a:rPr lang="en-US" dirty="0"/>
              <a:t>, </a:t>
            </a:r>
            <a:r>
              <a:rPr lang="en-US" dirty="0" err="1">
                <a:latin typeface="Courier New" panose="02070309020205020404" pitchFamily="49" charset="0"/>
                <a:cs typeface="Courier New" panose="02070309020205020404" pitchFamily="49" charset="0"/>
              </a:rPr>
              <a:t>varsToDrop</a:t>
            </a:r>
            <a:r>
              <a:rPr lang="en-US" dirty="0"/>
              <a:t>)</a:t>
            </a:r>
          </a:p>
          <a:p>
            <a:r>
              <a:rPr lang="en-US" dirty="0"/>
              <a:t>Create and modify variables (</a:t>
            </a:r>
            <a:r>
              <a:rPr lang="en-US" dirty="0">
                <a:latin typeface="Courier New" panose="02070309020205020404" pitchFamily="49" charset="0"/>
                <a:cs typeface="Courier New" panose="02070309020205020404" pitchFamily="49" charset="0"/>
              </a:rPr>
              <a:t>transforms</a:t>
            </a:r>
            <a:r>
              <a:rPr lang="en-US" dirty="0"/>
              <a:t>)</a:t>
            </a:r>
          </a:p>
          <a:p>
            <a:r>
              <a:rPr lang="en-US" dirty="0"/>
              <a:t>Pull data into an in-memory </a:t>
            </a:r>
            <a:r>
              <a:rPr lang="en-US" dirty="0" err="1">
                <a:latin typeface="Courier New" panose="02070309020205020404" pitchFamily="49" charset="0"/>
                <a:cs typeface="Courier New" panose="02070309020205020404" pitchFamily="49" charset="0"/>
              </a:rPr>
              <a:t>data.frame</a:t>
            </a:r>
            <a:endParaRPr lang="en-US" dirty="0">
              <a:latin typeface="Courier New" panose="02070309020205020404" pitchFamily="49" charset="0"/>
              <a:cs typeface="Courier New" panose="02070309020205020404" pitchFamily="49" charset="0"/>
            </a:endParaRPr>
          </a:p>
          <a:p>
            <a:endParaRPr lang="en-US" dirty="0"/>
          </a:p>
          <a:p>
            <a:endParaRPr lang="en-US" dirty="0"/>
          </a:p>
          <a:p>
            <a:pPr lvl="1"/>
            <a:endParaRPr lang="en-US" dirty="0"/>
          </a:p>
        </p:txBody>
      </p:sp>
      <p:sp>
        <p:nvSpPr>
          <p:cNvPr id="2" name="Title 1"/>
          <p:cNvSpPr>
            <a:spLocks noGrp="1"/>
          </p:cNvSpPr>
          <p:nvPr>
            <p:ph type="title"/>
          </p:nvPr>
        </p:nvSpPr>
        <p:spPr/>
        <p:txBody>
          <a:bodyPr/>
          <a:lstStyle/>
          <a:p>
            <a:r>
              <a:rPr lang="en-US" dirty="0" err="1"/>
              <a:t>rxDataStep</a:t>
            </a:r>
            <a:endParaRPr lang="en-US" dirty="0"/>
          </a:p>
        </p:txBody>
      </p:sp>
    </p:spTree>
    <p:extLst>
      <p:ext uri="{BB962C8B-B14F-4D97-AF65-F5344CB8AC3E}">
        <p14:creationId xmlns:p14="http://schemas.microsoft.com/office/powerpoint/2010/main" val="14987791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702246"/>
          </a:xfrm>
        </p:spPr>
        <p:txBody>
          <a:bodyPr/>
          <a:lstStyle/>
          <a:p>
            <a:endParaRPr lang="en-US" dirty="0"/>
          </a:p>
          <a:p>
            <a:r>
              <a:rPr lang="en-US" dirty="0" err="1">
                <a:latin typeface="Courier New" panose="02070309020205020404" pitchFamily="49" charset="0"/>
                <a:cs typeface="Courier New" panose="02070309020205020404" pitchFamily="49" charset="0"/>
              </a:rPr>
              <a:t>rowSelection</a:t>
            </a:r>
            <a:r>
              <a:rPr lang="en-US" dirty="0"/>
              <a:t> takes a logical vector, just like </a:t>
            </a:r>
            <a:r>
              <a:rPr lang="en-US" dirty="0">
                <a:latin typeface="Courier New" panose="02070309020205020404" pitchFamily="49" charset="0"/>
                <a:cs typeface="Courier New" panose="02070309020205020404" pitchFamily="49" charset="0"/>
              </a:rPr>
              <a:t>subset()</a:t>
            </a:r>
          </a:p>
          <a:p>
            <a:endParaRPr lang="en-US" dirty="0"/>
          </a:p>
          <a:p>
            <a:r>
              <a:rPr lang="en-US" dirty="0"/>
              <a:t>Chain multiple criteria together with </a:t>
            </a:r>
            <a:r>
              <a:rPr lang="en-US" dirty="0">
                <a:latin typeface="Courier New" panose="02070309020205020404" pitchFamily="49" charset="0"/>
                <a:cs typeface="Courier New" panose="02070309020205020404" pitchFamily="49" charset="0"/>
              </a:rPr>
              <a:t>&amp;</a:t>
            </a:r>
            <a:r>
              <a:rPr lang="en-US" dirty="0"/>
              <a:t> and </a:t>
            </a:r>
            <a:r>
              <a:rPr lang="en-US" dirty="0">
                <a:latin typeface="Courier New" panose="02070309020205020404" pitchFamily="49" charset="0"/>
                <a:cs typeface="Courier New" panose="02070309020205020404" pitchFamily="49" charset="0"/>
              </a:rPr>
              <a:t>|</a:t>
            </a:r>
          </a:p>
          <a:p>
            <a:endParaRPr lang="en-US" dirty="0"/>
          </a:p>
          <a:p>
            <a:r>
              <a:rPr lang="en-US" dirty="0"/>
              <a:t>(Use </a:t>
            </a:r>
            <a:r>
              <a:rPr lang="en-US" dirty="0" err="1">
                <a:latin typeface="Courier New" panose="02070309020205020404" pitchFamily="49" charset="0"/>
                <a:cs typeface="Courier New" panose="02070309020205020404" pitchFamily="49" charset="0"/>
              </a:rPr>
              <a:t>numRows</a:t>
            </a:r>
            <a:r>
              <a:rPr lang="en-US" dirty="0">
                <a:latin typeface="Courier New" panose="02070309020205020404" pitchFamily="49" charset="0"/>
                <a:cs typeface="Courier New" panose="02070309020205020404" pitchFamily="49" charset="0"/>
              </a:rPr>
              <a:t> = N </a:t>
            </a:r>
            <a:r>
              <a:rPr lang="en-US" dirty="0"/>
              <a:t>to get the first N rows of a dataset)</a:t>
            </a:r>
          </a:p>
          <a:p>
            <a:pPr lvl="1"/>
            <a:endParaRPr lang="en-US" dirty="0"/>
          </a:p>
        </p:txBody>
      </p:sp>
      <p:sp>
        <p:nvSpPr>
          <p:cNvPr id="2" name="Title 1"/>
          <p:cNvSpPr>
            <a:spLocks noGrp="1"/>
          </p:cNvSpPr>
          <p:nvPr>
            <p:ph type="title"/>
          </p:nvPr>
        </p:nvSpPr>
        <p:spPr/>
        <p:txBody>
          <a:bodyPr/>
          <a:lstStyle/>
          <a:p>
            <a:r>
              <a:rPr lang="en-US" dirty="0"/>
              <a:t>Subsetting Rows</a:t>
            </a:r>
          </a:p>
        </p:txBody>
      </p:sp>
    </p:spTree>
    <p:extLst>
      <p:ext uri="{BB962C8B-B14F-4D97-AF65-F5344CB8AC3E}">
        <p14:creationId xmlns:p14="http://schemas.microsoft.com/office/powerpoint/2010/main" val="86464398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3"/>
            <a:ext cx="11887200" cy="2781406"/>
          </a:xfrm>
        </p:spPr>
        <p:txBody>
          <a:bodyPr/>
          <a:lstStyle/>
          <a:p>
            <a:endParaRPr lang="en-US" dirty="0"/>
          </a:p>
          <a:p>
            <a:r>
              <a:rPr lang="en-US" dirty="0" err="1">
                <a:latin typeface="Courier New" panose="02070309020205020404" pitchFamily="49" charset="0"/>
                <a:cs typeface="Courier New" panose="02070309020205020404" pitchFamily="49" charset="0"/>
              </a:rPr>
              <a:t>varsToKeep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varsToDrop</a:t>
            </a:r>
            <a:endParaRPr lang="en-US" dirty="0">
              <a:latin typeface="Courier New" panose="02070309020205020404" pitchFamily="49" charset="0"/>
              <a:cs typeface="Courier New" panose="02070309020205020404" pitchFamily="49" charset="0"/>
            </a:endParaRPr>
          </a:p>
          <a:p>
            <a:pPr lvl="1"/>
            <a:endParaRPr lang="en-US" dirty="0"/>
          </a:p>
          <a:p>
            <a:pPr lvl="1"/>
            <a:endParaRPr lang="en-US" dirty="0"/>
          </a:p>
          <a:p>
            <a:r>
              <a:rPr lang="en-US" dirty="0"/>
              <a:t>One quirk: can’t keep/drop when </a:t>
            </a:r>
            <a:r>
              <a:rPr lang="en-US" dirty="0" err="1"/>
              <a:t>inData</a:t>
            </a:r>
            <a:r>
              <a:rPr lang="en-US" dirty="0"/>
              <a:t> == </a:t>
            </a:r>
            <a:r>
              <a:rPr lang="en-US" dirty="0" err="1"/>
              <a:t>outFile</a:t>
            </a:r>
            <a:endParaRPr lang="en-US" dirty="0"/>
          </a:p>
        </p:txBody>
      </p:sp>
      <p:sp>
        <p:nvSpPr>
          <p:cNvPr id="2" name="Title 1"/>
          <p:cNvSpPr>
            <a:spLocks noGrp="1"/>
          </p:cNvSpPr>
          <p:nvPr>
            <p:ph type="title"/>
          </p:nvPr>
        </p:nvSpPr>
        <p:spPr/>
        <p:txBody>
          <a:bodyPr/>
          <a:lstStyle/>
          <a:p>
            <a:r>
              <a:rPr lang="en-US" dirty="0"/>
              <a:t>Selecting Columns</a:t>
            </a:r>
          </a:p>
        </p:txBody>
      </p:sp>
    </p:spTree>
    <p:extLst>
      <p:ext uri="{BB962C8B-B14F-4D97-AF65-F5344CB8AC3E}">
        <p14:creationId xmlns:p14="http://schemas.microsoft.com/office/powerpoint/2010/main" val="14292922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1"/>
            <a:ext cx="11887200" cy="5016282"/>
          </a:xfrm>
        </p:spPr>
        <p:txBody>
          <a:bodyPr/>
          <a:lstStyle/>
          <a:p>
            <a:endParaRPr lang="en-US" dirty="0"/>
          </a:p>
          <a:p>
            <a:r>
              <a:rPr lang="en-US" dirty="0"/>
              <a:t>Create new variables</a:t>
            </a:r>
          </a:p>
          <a:p>
            <a:endParaRPr lang="en-US" dirty="0"/>
          </a:p>
          <a:p>
            <a:r>
              <a:rPr lang="en-US" dirty="0"/>
              <a:t>Modify existing variables</a:t>
            </a:r>
          </a:p>
          <a:p>
            <a:endParaRPr lang="en-US" dirty="0"/>
          </a:p>
          <a:p>
            <a:r>
              <a:rPr lang="en-US" dirty="0"/>
              <a:t>Change variable types</a:t>
            </a:r>
          </a:p>
          <a:p>
            <a:endParaRPr lang="en-US" dirty="0"/>
          </a:p>
          <a:p>
            <a:r>
              <a:rPr lang="en-US" dirty="0"/>
              <a:t>Takes a list of named elements – each a new variable</a:t>
            </a:r>
          </a:p>
        </p:txBody>
      </p:sp>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transforms</a:t>
            </a:r>
          </a:p>
        </p:txBody>
      </p:sp>
    </p:spTree>
    <p:extLst>
      <p:ext uri="{BB962C8B-B14F-4D97-AF65-F5344CB8AC3E}">
        <p14:creationId xmlns:p14="http://schemas.microsoft.com/office/powerpoint/2010/main" val="206872457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1"/>
            <a:ext cx="11887200" cy="5133841"/>
          </a:xfrm>
        </p:spPr>
        <p:txBody>
          <a:bodyPr/>
          <a:lstStyle/>
          <a:p>
            <a:endParaRPr lang="en-US" dirty="0"/>
          </a:p>
          <a:p>
            <a:r>
              <a:rPr lang="en-US" dirty="0"/>
              <a:t>Simple transformations depend on a single row of data</a:t>
            </a:r>
          </a:p>
          <a:p>
            <a:pPr marL="0" indent="0">
              <a:buNone/>
            </a:pPr>
            <a:endParaRPr lang="en-US" dirty="0"/>
          </a:p>
          <a:p>
            <a:r>
              <a:rPr lang="en-US" dirty="0"/>
              <a:t>Complex transforms depend on multiple rows and/or objects</a:t>
            </a:r>
          </a:p>
          <a:p>
            <a:endParaRPr lang="en-US" dirty="0"/>
          </a:p>
          <a:p>
            <a:r>
              <a:rPr lang="en-US" dirty="0"/>
              <a:t>In a distributed context, that means moving results between nodes</a:t>
            </a:r>
          </a:p>
          <a:p>
            <a:pPr lvl="1"/>
            <a:endParaRPr lang="en-US" dirty="0"/>
          </a:p>
        </p:txBody>
      </p:sp>
      <p:sp>
        <p:nvSpPr>
          <p:cNvPr id="2" name="Title 1"/>
          <p:cNvSpPr>
            <a:spLocks noGrp="1"/>
          </p:cNvSpPr>
          <p:nvPr>
            <p:ph type="title"/>
          </p:nvPr>
        </p:nvSpPr>
        <p:spPr/>
        <p:txBody>
          <a:bodyPr/>
          <a:lstStyle/>
          <a:p>
            <a:r>
              <a:rPr lang="en-US" dirty="0"/>
              <a:t>“Complex” Transformations</a:t>
            </a:r>
          </a:p>
        </p:txBody>
      </p:sp>
    </p:spTree>
    <p:extLst>
      <p:ext uri="{BB962C8B-B14F-4D97-AF65-F5344CB8AC3E}">
        <p14:creationId xmlns:p14="http://schemas.microsoft.com/office/powerpoint/2010/main" val="87081318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295945"/>
          </a:xfrm>
        </p:spPr>
        <p:txBody>
          <a:bodyPr/>
          <a:lstStyle/>
          <a:p>
            <a:endParaRPr lang="en-US" dirty="0"/>
          </a:p>
          <a:p>
            <a:r>
              <a:rPr lang="en-US" dirty="0"/>
              <a:t>Factors count as “complex” because levels, level order, and level encodings can vary across chunks</a:t>
            </a:r>
          </a:p>
          <a:p>
            <a:endParaRPr lang="en-US" dirty="0"/>
          </a:p>
          <a:p>
            <a:r>
              <a:rPr lang="en-US" dirty="0"/>
              <a:t>Use </a:t>
            </a:r>
            <a:r>
              <a:rPr lang="en-US" dirty="0" err="1"/>
              <a:t>rxFactors</a:t>
            </a:r>
            <a:r>
              <a:rPr lang="en-US" dirty="0"/>
              <a:t> to create and modify factors</a:t>
            </a:r>
          </a:p>
          <a:p>
            <a:endParaRPr lang="en-US" dirty="0"/>
          </a:p>
          <a:p>
            <a:r>
              <a:rPr lang="en-US" dirty="0"/>
              <a:t>The F() shortcut</a:t>
            </a:r>
          </a:p>
        </p:txBody>
      </p:sp>
      <p:sp>
        <p:nvSpPr>
          <p:cNvPr id="2" name="Title 1"/>
          <p:cNvSpPr>
            <a:spLocks noGrp="1"/>
          </p:cNvSpPr>
          <p:nvPr>
            <p:ph type="title"/>
          </p:nvPr>
        </p:nvSpPr>
        <p:spPr/>
        <p:txBody>
          <a:bodyPr/>
          <a:lstStyle/>
          <a:p>
            <a:r>
              <a:rPr lang="en-US" dirty="0"/>
              <a:t>Managing Factors</a:t>
            </a:r>
          </a:p>
        </p:txBody>
      </p:sp>
    </p:spTree>
    <p:extLst>
      <p:ext uri="{BB962C8B-B14F-4D97-AF65-F5344CB8AC3E}">
        <p14:creationId xmlns:p14="http://schemas.microsoft.com/office/powerpoint/2010/main" val="237097378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339650"/>
          </a:xfrm>
        </p:spPr>
        <p:txBody>
          <a:bodyPr/>
          <a:lstStyle/>
          <a:p>
            <a:pPr marL="0" indent="0">
              <a:buNone/>
            </a:pPr>
            <a:endParaRPr lang="en-US" dirty="0"/>
          </a:p>
          <a:p>
            <a:pPr marL="0" indent="0">
              <a:buNone/>
            </a:pPr>
            <a:r>
              <a:rPr lang="en-US" dirty="0"/>
              <a:t>(aka Parallel External Memory Algorithms/PEMAs)</a:t>
            </a:r>
          </a:p>
          <a:p>
            <a:pPr marL="0" indent="0">
              <a:buNone/>
            </a:pPr>
            <a:endParaRPr lang="en-US" dirty="0"/>
          </a:p>
          <a:p>
            <a:r>
              <a:rPr lang="en-US" dirty="0"/>
              <a:t>Data just needs to fit on disk</a:t>
            </a:r>
          </a:p>
          <a:p>
            <a:r>
              <a:rPr lang="en-US" dirty="0"/>
              <a:t>Chunks of data distributed to all available cores/nodes</a:t>
            </a:r>
          </a:p>
          <a:p>
            <a:r>
              <a:rPr lang="en-US" dirty="0"/>
              <a:t>Intermediate results calculated in-memory for each chunk</a:t>
            </a:r>
          </a:p>
          <a:p>
            <a:r>
              <a:rPr lang="en-US" dirty="0"/>
              <a:t>Final results assembled in-memory</a:t>
            </a:r>
          </a:p>
        </p:txBody>
      </p:sp>
      <p:sp>
        <p:nvSpPr>
          <p:cNvPr id="2" name="Title 1"/>
          <p:cNvSpPr>
            <a:spLocks noGrp="1"/>
          </p:cNvSpPr>
          <p:nvPr>
            <p:ph type="title"/>
          </p:nvPr>
        </p:nvSpPr>
        <p:spPr/>
        <p:txBody>
          <a:bodyPr/>
          <a:lstStyle/>
          <a:p>
            <a:r>
              <a:rPr lang="en-US" dirty="0"/>
              <a:t>How Algorithms Work in Microsoft R Server:</a:t>
            </a:r>
            <a:br>
              <a:rPr lang="en-US" dirty="0"/>
            </a:br>
            <a:r>
              <a:rPr lang="en-US" dirty="0"/>
              <a:t>Chunk by Chunk</a:t>
            </a:r>
          </a:p>
        </p:txBody>
      </p:sp>
    </p:spTree>
    <p:extLst>
      <p:ext uri="{BB962C8B-B14F-4D97-AF65-F5344CB8AC3E}">
        <p14:creationId xmlns:p14="http://schemas.microsoft.com/office/powerpoint/2010/main" val="18449990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046519" y="1375280"/>
            <a:ext cx="5994161" cy="5514007"/>
            <a:chOff x="127656" y="1094998"/>
            <a:chExt cx="5877160" cy="54063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56" y="2247029"/>
              <a:ext cx="5877160" cy="3566121"/>
            </a:xfrm>
            <a:prstGeom prst="rect">
              <a:avLst/>
            </a:prstGeom>
          </p:spPr>
        </p:pic>
        <p:sp>
          <p:nvSpPr>
            <p:cNvPr id="15" name="TextBox 14"/>
            <p:cNvSpPr txBox="1"/>
            <p:nvPr/>
          </p:nvSpPr>
          <p:spPr>
            <a:xfrm>
              <a:off x="2926434" y="1851360"/>
              <a:ext cx="865994" cy="544741"/>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2015</a:t>
              </a:r>
            </a:p>
          </p:txBody>
        </p:sp>
        <p:sp>
          <p:nvSpPr>
            <p:cNvPr id="19" name="TextBox 18"/>
            <p:cNvSpPr txBox="1"/>
            <p:nvPr/>
          </p:nvSpPr>
          <p:spPr>
            <a:xfrm>
              <a:off x="4728611" y="1876641"/>
              <a:ext cx="865994" cy="544741"/>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2014</a:t>
              </a:r>
            </a:p>
          </p:txBody>
        </p:sp>
        <p:sp>
          <p:nvSpPr>
            <p:cNvPr id="20" name="TextBox 19"/>
            <p:cNvSpPr txBox="1"/>
            <p:nvPr/>
          </p:nvSpPr>
          <p:spPr>
            <a:xfrm>
              <a:off x="1242498" y="5873462"/>
              <a:ext cx="4094294" cy="627916"/>
            </a:xfrm>
            <a:prstGeom prst="rect">
              <a:avLst/>
            </a:prstGeom>
            <a:noFill/>
          </p:spPr>
          <p:txBody>
            <a:bodyPr wrap="none" lIns="186521" tIns="149217" rIns="186521" bIns="149217" rtlCol="0">
              <a:spAutoFit/>
            </a:bodyPr>
            <a:lstStyle/>
            <a:p>
              <a:pPr>
                <a:lnSpc>
                  <a:spcPct val="90000"/>
                </a:lnSpc>
                <a:spcAft>
                  <a:spcPts val="612"/>
                </a:spcAft>
              </a:pPr>
              <a:r>
                <a:rPr lang="en-US" sz="2448" dirty="0">
                  <a:gradFill>
                    <a:gsLst>
                      <a:gs pos="2917">
                        <a:schemeClr val="tx1"/>
                      </a:gs>
                      <a:gs pos="30000">
                        <a:schemeClr val="tx1"/>
                      </a:gs>
                    </a:gsLst>
                    <a:lin ang="5400000" scaled="0"/>
                  </a:gradFill>
                </a:rPr>
                <a:t>IEEE Spectrum 2014 – 2016 </a:t>
              </a:r>
            </a:p>
          </p:txBody>
        </p:sp>
        <p:sp>
          <p:nvSpPr>
            <p:cNvPr id="21" name="TextBox 20"/>
            <p:cNvSpPr txBox="1"/>
            <p:nvPr/>
          </p:nvSpPr>
          <p:spPr>
            <a:xfrm>
              <a:off x="884833" y="1094998"/>
              <a:ext cx="4362804" cy="911076"/>
            </a:xfrm>
            <a:prstGeom prst="rect">
              <a:avLst/>
            </a:prstGeom>
            <a:noFill/>
          </p:spPr>
          <p:txBody>
            <a:bodyPr wrap="none" lIns="186521" tIns="149217" rIns="186521" bIns="149217" rtlCol="0">
              <a:spAutoFit/>
            </a:bodyPr>
            <a:lstStyle/>
            <a:p>
              <a:pPr algn="ctr"/>
              <a:r>
                <a:rPr lang="en-US" sz="2448" b="1" dirty="0"/>
                <a:t>Language Popularity</a:t>
              </a:r>
            </a:p>
            <a:p>
              <a:pPr algn="ctr"/>
              <a:r>
                <a:rPr lang="en-US" sz="1632" dirty="0"/>
                <a:t>IEEE Spectrum Top Programming Languages</a:t>
              </a:r>
            </a:p>
          </p:txBody>
        </p:sp>
      </p:grpSp>
      <p:sp>
        <p:nvSpPr>
          <p:cNvPr id="3" name="Title 2"/>
          <p:cNvSpPr>
            <a:spLocks noGrp="1"/>
          </p:cNvSpPr>
          <p:nvPr>
            <p:ph type="title"/>
          </p:nvPr>
        </p:nvSpPr>
        <p:spPr/>
        <p:txBody>
          <a:bodyPr/>
          <a:lstStyle/>
          <a:p>
            <a:r>
              <a:rPr lang="en-US" dirty="0"/>
              <a:t>R’s popularity is growing rapidly</a:t>
            </a:r>
          </a:p>
        </p:txBody>
      </p:sp>
      <p:pic>
        <p:nvPicPr>
          <p:cNvPr id="6" name="Picture 5" hidden="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3646" y="2535042"/>
            <a:ext cx="4688407" cy="3372745"/>
          </a:xfrm>
          <a:prstGeom prst="rect">
            <a:avLst/>
          </a:prstGeom>
        </p:spPr>
      </p:pic>
      <p:sp>
        <p:nvSpPr>
          <p:cNvPr id="7" name="TextBox 6"/>
          <p:cNvSpPr txBox="1"/>
          <p:nvPr/>
        </p:nvSpPr>
        <p:spPr>
          <a:xfrm>
            <a:off x="1046717" y="1549693"/>
            <a:ext cx="3982151" cy="720197"/>
          </a:xfrm>
          <a:prstGeom prst="rect">
            <a:avLst/>
          </a:prstGeom>
          <a:noFill/>
        </p:spPr>
        <p:txBody>
          <a:bodyPr wrap="square" rtlCol="0">
            <a:spAutoFit/>
          </a:bodyPr>
          <a:lstStyle/>
          <a:p>
            <a:pPr algn="ctr"/>
            <a:r>
              <a:rPr lang="en-US" sz="2448" b="1" dirty="0"/>
              <a:t>R Usage Growth</a:t>
            </a:r>
          </a:p>
          <a:p>
            <a:pPr algn="ctr"/>
            <a:r>
              <a:rPr lang="en-US" sz="1632" dirty="0"/>
              <a:t>Rexer Data Miner Survey, 2007-2013</a:t>
            </a:r>
          </a:p>
        </p:txBody>
      </p:sp>
      <p:sp>
        <p:nvSpPr>
          <p:cNvPr id="16" name="TextBox 15"/>
          <p:cNvSpPr txBox="1"/>
          <p:nvPr/>
        </p:nvSpPr>
        <p:spPr>
          <a:xfrm>
            <a:off x="1046716" y="6337933"/>
            <a:ext cx="3585790" cy="469039"/>
          </a:xfrm>
          <a:prstGeom prst="rect">
            <a:avLst/>
          </a:prstGeom>
          <a:noFill/>
        </p:spPr>
        <p:txBody>
          <a:bodyPr wrap="none" rtlCol="0">
            <a:spAutoFit/>
          </a:bodyPr>
          <a:lstStyle/>
          <a:p>
            <a:r>
              <a:rPr lang="en-US" sz="2448" dirty="0">
                <a:solidFill>
                  <a:schemeClr val="bg2"/>
                </a:solidFill>
                <a:hlinkClick r:id="rId6"/>
              </a:rPr>
              <a:t>Rexer Data Miner Survey</a:t>
            </a:r>
            <a:endParaRPr lang="en-US" sz="2448" dirty="0">
              <a:solidFill>
                <a:schemeClr val="bg2"/>
              </a:solidFill>
            </a:endParaRPr>
          </a:p>
        </p:txBody>
      </p:sp>
      <p:sp>
        <p:nvSpPr>
          <p:cNvPr id="10" name="Oval 9"/>
          <p:cNvSpPr/>
          <p:nvPr/>
        </p:nvSpPr>
        <p:spPr>
          <a:xfrm>
            <a:off x="8601482" y="4428523"/>
            <a:ext cx="619812" cy="309704"/>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dirty="0"/>
          </a:p>
        </p:txBody>
      </p:sp>
      <p:cxnSp>
        <p:nvCxnSpPr>
          <p:cNvPr id="13" name="Straight Arrow Connector 12"/>
          <p:cNvCxnSpPr>
            <a:stCxn id="22" idx="1"/>
            <a:endCxn id="10" idx="6"/>
          </p:cNvCxnSpPr>
          <p:nvPr/>
        </p:nvCxnSpPr>
        <p:spPr>
          <a:xfrm flipH="1" flipV="1">
            <a:off x="9221294" y="4583377"/>
            <a:ext cx="1257350" cy="773201"/>
          </a:xfrm>
          <a:prstGeom prst="straightConnector1">
            <a:avLst/>
          </a:prstGeom>
          <a:ln w="5715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387876" y="5311221"/>
            <a:ext cx="619812" cy="309704"/>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dirty="0"/>
          </a:p>
        </p:txBody>
      </p:sp>
      <p:grpSp>
        <p:nvGrpSpPr>
          <p:cNvPr id="39" name="Group 38"/>
          <p:cNvGrpSpPr/>
          <p:nvPr/>
        </p:nvGrpSpPr>
        <p:grpSpPr>
          <a:xfrm>
            <a:off x="576441" y="2721168"/>
            <a:ext cx="4370134" cy="3058114"/>
            <a:chOff x="576439" y="2721166"/>
            <a:chExt cx="4370134" cy="3058114"/>
          </a:xfrm>
        </p:grpSpPr>
        <p:sp>
          <p:nvSpPr>
            <p:cNvPr id="2" name="Oval 1"/>
            <p:cNvSpPr/>
            <p:nvPr/>
          </p:nvSpPr>
          <p:spPr bwMode="auto">
            <a:xfrm>
              <a:off x="1174866" y="454429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722634" y="40847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2286910" y="396134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2856730" y="3817647"/>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4493893" y="288108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3389570" y="3668018"/>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1722634" y="5166815"/>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2264106"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2814945"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398945" y="4905327"/>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493893" y="450252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1291243" y="3020291"/>
              <a:ext cx="3380509" cy="1634836"/>
            </a:xfrm>
            <a:custGeom>
              <a:avLst/>
              <a:gdLst>
                <a:gd name="connsiteX0" fmla="*/ 0 w 3358342"/>
                <a:gd name="connsiteY0" fmla="*/ 1684713 h 1684713"/>
                <a:gd name="connsiteX1" fmla="*/ 543098 w 3358342"/>
                <a:gd name="connsiteY1" fmla="*/ 1208116 h 1684713"/>
                <a:gd name="connsiteX2" fmla="*/ 1136073 w 3358342"/>
                <a:gd name="connsiteY2" fmla="*/ 1119447 h 1684713"/>
                <a:gd name="connsiteX3" fmla="*/ 1695796 w 3358342"/>
                <a:gd name="connsiteY3" fmla="*/ 953193 h 1684713"/>
                <a:gd name="connsiteX4" fmla="*/ 2233353 w 3358342"/>
                <a:gd name="connsiteY4" fmla="*/ 825731 h 1684713"/>
                <a:gd name="connsiteX5" fmla="*/ 3358342 w 3358342"/>
                <a:gd name="connsiteY5" fmla="*/ 0 h 1684713"/>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509" h="1634836">
                  <a:moveTo>
                    <a:pt x="0" y="1634836"/>
                  </a:moveTo>
                  <a:cubicBezTo>
                    <a:pt x="221673" y="1503680"/>
                    <a:pt x="376843" y="1350356"/>
                    <a:pt x="565265" y="1208116"/>
                  </a:cubicBezTo>
                  <a:lnTo>
                    <a:pt x="1158240" y="1119447"/>
                  </a:lnTo>
                  <a:lnTo>
                    <a:pt x="1717963" y="953193"/>
                  </a:lnTo>
                  <a:lnTo>
                    <a:pt x="2255520" y="825731"/>
                  </a:lnTo>
                  <a:lnTo>
                    <a:pt x="3380509" y="0"/>
                  </a:lnTo>
                </a:path>
              </a:pathLst>
            </a:cu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83"/>
            </a:p>
          </p:txBody>
        </p:sp>
        <p:sp>
          <p:nvSpPr>
            <p:cNvPr id="5" name="Freeform 4"/>
            <p:cNvSpPr/>
            <p:nvPr/>
          </p:nvSpPr>
          <p:spPr bwMode="auto">
            <a:xfrm>
              <a:off x="1862051" y="4616335"/>
              <a:ext cx="2826327" cy="692727"/>
            </a:xfrm>
            <a:custGeom>
              <a:avLst/>
              <a:gdLst>
                <a:gd name="connsiteX0" fmla="*/ 0 w 2826327"/>
                <a:gd name="connsiteY0" fmla="*/ 692727 h 692727"/>
                <a:gd name="connsiteX1" fmla="*/ 565265 w 2826327"/>
                <a:gd name="connsiteY1" fmla="*/ 587432 h 692727"/>
                <a:gd name="connsiteX2" fmla="*/ 1124989 w 2826327"/>
                <a:gd name="connsiteY2" fmla="*/ 570807 h 692727"/>
                <a:gd name="connsiteX3" fmla="*/ 1701338 w 2826327"/>
                <a:gd name="connsiteY3" fmla="*/ 426720 h 692727"/>
                <a:gd name="connsiteX4" fmla="*/ 2826327 w 2826327"/>
                <a:gd name="connsiteY4" fmla="*/ 0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692727">
                  <a:moveTo>
                    <a:pt x="0" y="692727"/>
                  </a:moveTo>
                  <a:lnTo>
                    <a:pt x="565265" y="587432"/>
                  </a:lnTo>
                  <a:lnTo>
                    <a:pt x="1124989" y="570807"/>
                  </a:lnTo>
                  <a:lnTo>
                    <a:pt x="1701338" y="426720"/>
                  </a:lnTo>
                  <a:lnTo>
                    <a:pt x="2826327" y="0"/>
                  </a:lnTo>
                </a:path>
              </a:pathLst>
            </a:cu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83"/>
            </a:p>
          </p:txBody>
        </p:sp>
        <p:sp>
          <p:nvSpPr>
            <p:cNvPr id="8" name="TextBox 7"/>
            <p:cNvSpPr txBox="1"/>
            <p:nvPr/>
          </p:nvSpPr>
          <p:spPr>
            <a:xfrm>
              <a:off x="1132133" y="5585381"/>
              <a:ext cx="384721" cy="193899"/>
            </a:xfrm>
            <a:prstGeom prst="rect">
              <a:avLst/>
            </a:prstGeom>
            <a:noFill/>
          </p:spPr>
          <p:txBody>
            <a:bodyPr wrap="none" lIns="0" tIns="0" rIns="0" bIns="0" rtlCol="0">
              <a:spAutoFit/>
            </a:bodyPr>
            <a:lstStyle/>
            <a:p>
              <a:pPr>
                <a:lnSpc>
                  <a:spcPct val="90000"/>
                </a:lnSpc>
                <a:spcAft>
                  <a:spcPts val="600"/>
                </a:spcAft>
              </a:pPr>
              <a:r>
                <a:rPr lang="en-US" sz="1400" dirty="0">
                  <a:gradFill>
                    <a:gsLst>
                      <a:gs pos="2917">
                        <a:schemeClr val="tx1"/>
                      </a:gs>
                      <a:gs pos="30000">
                        <a:schemeClr val="tx1"/>
                      </a:gs>
                    </a:gsLst>
                    <a:lin ang="5400000" scaled="0"/>
                  </a:gradFill>
                </a:rPr>
                <a:t>2007</a:t>
              </a:r>
            </a:p>
          </p:txBody>
        </p:sp>
        <p:sp>
          <p:nvSpPr>
            <p:cNvPr id="31" name="TextBox 30"/>
            <p:cNvSpPr txBox="1"/>
            <p:nvPr/>
          </p:nvSpPr>
          <p:spPr>
            <a:xfrm>
              <a:off x="1679901" y="5585380"/>
              <a:ext cx="384721" cy="193899"/>
            </a:xfrm>
            <a:prstGeom prst="rect">
              <a:avLst/>
            </a:prstGeom>
            <a:noFill/>
          </p:spPr>
          <p:txBody>
            <a:bodyPr wrap="none" lIns="0" tIns="0" rIns="0" bIns="0" rtlCol="0">
              <a:spAutoFit/>
            </a:bodyPr>
            <a:lstStyle/>
            <a:p>
              <a:pPr>
                <a:lnSpc>
                  <a:spcPct val="90000"/>
                </a:lnSpc>
                <a:spcAft>
                  <a:spcPts val="600"/>
                </a:spcAft>
              </a:pPr>
              <a:r>
                <a:rPr lang="en-US" sz="1400" dirty="0">
                  <a:gradFill>
                    <a:gsLst>
                      <a:gs pos="2917">
                        <a:schemeClr val="tx1"/>
                      </a:gs>
                      <a:gs pos="30000">
                        <a:schemeClr val="tx1"/>
                      </a:gs>
                    </a:gsLst>
                    <a:lin ang="5400000" scaled="0"/>
                  </a:gradFill>
                </a:rPr>
                <a:t>2008</a:t>
              </a:r>
            </a:p>
          </p:txBody>
        </p:sp>
        <p:sp>
          <p:nvSpPr>
            <p:cNvPr id="32" name="TextBox 31"/>
            <p:cNvSpPr txBox="1"/>
            <p:nvPr/>
          </p:nvSpPr>
          <p:spPr>
            <a:xfrm>
              <a:off x="2221374" y="5585380"/>
              <a:ext cx="384721" cy="193899"/>
            </a:xfrm>
            <a:prstGeom prst="rect">
              <a:avLst/>
            </a:prstGeom>
            <a:noFill/>
          </p:spPr>
          <p:txBody>
            <a:bodyPr wrap="none" lIns="0" tIns="0" rIns="0" bIns="0" rtlCol="0">
              <a:spAutoFit/>
            </a:bodyPr>
            <a:lstStyle/>
            <a:p>
              <a:pPr>
                <a:lnSpc>
                  <a:spcPct val="90000"/>
                </a:lnSpc>
                <a:spcAft>
                  <a:spcPts val="600"/>
                </a:spcAft>
              </a:pPr>
              <a:r>
                <a:rPr lang="en-US" sz="1400" dirty="0">
                  <a:gradFill>
                    <a:gsLst>
                      <a:gs pos="2917">
                        <a:schemeClr val="tx1"/>
                      </a:gs>
                      <a:gs pos="30000">
                        <a:schemeClr val="tx1"/>
                      </a:gs>
                    </a:gsLst>
                    <a:lin ang="5400000" scaled="0"/>
                  </a:gradFill>
                </a:rPr>
                <a:t>2009</a:t>
              </a:r>
            </a:p>
          </p:txBody>
        </p:sp>
        <p:sp>
          <p:nvSpPr>
            <p:cNvPr id="33" name="TextBox 32"/>
            <p:cNvSpPr txBox="1"/>
            <p:nvPr/>
          </p:nvSpPr>
          <p:spPr>
            <a:xfrm>
              <a:off x="2789136" y="5585380"/>
              <a:ext cx="384721" cy="193899"/>
            </a:xfrm>
            <a:prstGeom prst="rect">
              <a:avLst/>
            </a:prstGeom>
            <a:noFill/>
          </p:spPr>
          <p:txBody>
            <a:bodyPr wrap="none" lIns="0" tIns="0" rIns="0" bIns="0" rtlCol="0">
              <a:spAutoFit/>
            </a:bodyPr>
            <a:lstStyle/>
            <a:p>
              <a:pPr>
                <a:lnSpc>
                  <a:spcPct val="90000"/>
                </a:lnSpc>
                <a:spcAft>
                  <a:spcPts val="600"/>
                </a:spcAft>
              </a:pPr>
              <a:r>
                <a:rPr lang="en-US" sz="1400" dirty="0">
                  <a:gradFill>
                    <a:gsLst>
                      <a:gs pos="2917">
                        <a:schemeClr val="tx1"/>
                      </a:gs>
                      <a:gs pos="30000">
                        <a:schemeClr val="tx1"/>
                      </a:gs>
                    </a:gsLst>
                    <a:lin ang="5400000" scaled="0"/>
                  </a:gradFill>
                </a:rPr>
                <a:t>2010</a:t>
              </a:r>
            </a:p>
          </p:txBody>
        </p:sp>
        <p:sp>
          <p:nvSpPr>
            <p:cNvPr id="34" name="TextBox 33"/>
            <p:cNvSpPr txBox="1"/>
            <p:nvPr/>
          </p:nvSpPr>
          <p:spPr>
            <a:xfrm>
              <a:off x="3356213" y="5585380"/>
              <a:ext cx="384721" cy="193899"/>
            </a:xfrm>
            <a:prstGeom prst="rect">
              <a:avLst/>
            </a:prstGeom>
            <a:noFill/>
          </p:spPr>
          <p:txBody>
            <a:bodyPr wrap="none" lIns="0" tIns="0" rIns="0" bIns="0" rtlCol="0">
              <a:spAutoFit/>
            </a:bodyPr>
            <a:lstStyle/>
            <a:p>
              <a:pPr>
                <a:lnSpc>
                  <a:spcPct val="90000"/>
                </a:lnSpc>
                <a:spcAft>
                  <a:spcPts val="600"/>
                </a:spcAft>
              </a:pPr>
              <a:r>
                <a:rPr lang="en-US" sz="1400" dirty="0">
                  <a:gradFill>
                    <a:gsLst>
                      <a:gs pos="2917">
                        <a:schemeClr val="tx1"/>
                      </a:gs>
                      <a:gs pos="30000">
                        <a:schemeClr val="tx1"/>
                      </a:gs>
                    </a:gsLst>
                    <a:lin ang="5400000" scaled="0"/>
                  </a:gradFill>
                </a:rPr>
                <a:t>2011</a:t>
              </a:r>
            </a:p>
          </p:txBody>
        </p:sp>
        <p:sp>
          <p:nvSpPr>
            <p:cNvPr id="35" name="TextBox 34"/>
            <p:cNvSpPr txBox="1"/>
            <p:nvPr/>
          </p:nvSpPr>
          <p:spPr>
            <a:xfrm>
              <a:off x="3925797" y="5585380"/>
              <a:ext cx="384721" cy="193899"/>
            </a:xfrm>
            <a:prstGeom prst="rect">
              <a:avLst/>
            </a:prstGeom>
            <a:noFill/>
          </p:spPr>
          <p:txBody>
            <a:bodyPr wrap="none" lIns="0" tIns="0" rIns="0" bIns="0" rtlCol="0">
              <a:spAutoFit/>
            </a:bodyPr>
            <a:lstStyle/>
            <a:p>
              <a:pPr>
                <a:lnSpc>
                  <a:spcPct val="90000"/>
                </a:lnSpc>
                <a:spcAft>
                  <a:spcPts val="600"/>
                </a:spcAft>
              </a:pPr>
              <a:r>
                <a:rPr lang="en-US" sz="1400" dirty="0">
                  <a:gradFill>
                    <a:gsLst>
                      <a:gs pos="2917">
                        <a:schemeClr val="tx1"/>
                      </a:gs>
                      <a:gs pos="30000">
                        <a:schemeClr val="tx1"/>
                      </a:gs>
                    </a:gsLst>
                    <a:lin ang="5400000" scaled="0"/>
                  </a:gradFill>
                </a:rPr>
                <a:t>2012</a:t>
              </a:r>
            </a:p>
          </p:txBody>
        </p:sp>
        <p:sp>
          <p:nvSpPr>
            <p:cNvPr id="36" name="TextBox 35"/>
            <p:cNvSpPr txBox="1"/>
            <p:nvPr/>
          </p:nvSpPr>
          <p:spPr>
            <a:xfrm>
              <a:off x="4492876" y="5585380"/>
              <a:ext cx="384721" cy="193899"/>
            </a:xfrm>
            <a:prstGeom prst="rect">
              <a:avLst/>
            </a:prstGeom>
            <a:noFill/>
          </p:spPr>
          <p:txBody>
            <a:bodyPr wrap="none" lIns="0" tIns="0" rIns="0" bIns="0" rtlCol="0">
              <a:spAutoFit/>
            </a:bodyPr>
            <a:lstStyle/>
            <a:p>
              <a:pPr>
                <a:lnSpc>
                  <a:spcPct val="90000"/>
                </a:lnSpc>
                <a:spcAft>
                  <a:spcPts val="600"/>
                </a:spcAft>
              </a:pPr>
              <a:r>
                <a:rPr lang="en-US" sz="1400" dirty="0">
                  <a:gradFill>
                    <a:gsLst>
                      <a:gs pos="2917">
                        <a:schemeClr val="tx1"/>
                      </a:gs>
                      <a:gs pos="30000">
                        <a:schemeClr val="tx1"/>
                      </a:gs>
                    </a:gsLst>
                    <a:lin ang="5400000" scaled="0"/>
                  </a:gradFill>
                </a:rPr>
                <a:t>2013</a:t>
              </a:r>
            </a:p>
          </p:txBody>
        </p:sp>
        <p:sp>
          <p:nvSpPr>
            <p:cNvPr id="9" name="Freeform 8"/>
            <p:cNvSpPr/>
            <p:nvPr/>
          </p:nvSpPr>
          <p:spPr bwMode="auto">
            <a:xfrm>
              <a:off x="1024569" y="2721166"/>
              <a:ext cx="3922004" cy="2765234"/>
            </a:xfrm>
            <a:custGeom>
              <a:avLst/>
              <a:gdLst>
                <a:gd name="connsiteX0" fmla="*/ 0 w 3922004"/>
                <a:gd name="connsiteY0" fmla="*/ 0 h 2765234"/>
                <a:gd name="connsiteX1" fmla="*/ 0 w 3922004"/>
                <a:gd name="connsiteY1" fmla="*/ 2765234 h 2765234"/>
                <a:gd name="connsiteX2" fmla="*/ 3922004 w 3922004"/>
                <a:gd name="connsiteY2" fmla="*/ 2765234 h 2765234"/>
              </a:gdLst>
              <a:ahLst/>
              <a:cxnLst>
                <a:cxn ang="0">
                  <a:pos x="connsiteX0" y="connsiteY0"/>
                </a:cxn>
                <a:cxn ang="0">
                  <a:pos x="connsiteX1" y="connsiteY1"/>
                </a:cxn>
                <a:cxn ang="0">
                  <a:pos x="connsiteX2" y="connsiteY2"/>
                </a:cxn>
              </a:cxnLst>
              <a:rect l="l" t="t" r="r" b="b"/>
              <a:pathLst>
                <a:path w="3922004" h="2765234">
                  <a:moveTo>
                    <a:pt x="0" y="0"/>
                  </a:moveTo>
                  <a:lnTo>
                    <a:pt x="0" y="2765234"/>
                  </a:lnTo>
                  <a:lnTo>
                    <a:pt x="3922004" y="2765234"/>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83"/>
            </a:p>
          </p:txBody>
        </p:sp>
        <p:sp>
          <p:nvSpPr>
            <p:cNvPr id="37" name="TextBox 36"/>
            <p:cNvSpPr txBox="1"/>
            <p:nvPr/>
          </p:nvSpPr>
          <p:spPr>
            <a:xfrm>
              <a:off x="576439" y="2784130"/>
              <a:ext cx="339837" cy="193899"/>
            </a:xfrm>
            <a:prstGeom prst="rect">
              <a:avLst/>
            </a:prstGeom>
            <a:noFill/>
          </p:spPr>
          <p:txBody>
            <a:bodyPr wrap="none" lIns="0" tIns="0" rIns="0" bIns="0" rtlCol="0">
              <a:spAutoFit/>
            </a:bodyPr>
            <a:lstStyle/>
            <a:p>
              <a:pPr>
                <a:lnSpc>
                  <a:spcPct val="90000"/>
                </a:lnSpc>
                <a:spcAft>
                  <a:spcPts val="600"/>
                </a:spcAft>
              </a:pPr>
              <a:r>
                <a:rPr lang="en-US" sz="1400" dirty="0">
                  <a:gradFill>
                    <a:gsLst>
                      <a:gs pos="2917">
                        <a:schemeClr val="tx1"/>
                      </a:gs>
                      <a:gs pos="30000">
                        <a:schemeClr val="tx1"/>
                      </a:gs>
                    </a:gsLst>
                    <a:lin ang="5400000" scaled="0"/>
                  </a:gradFill>
                </a:rPr>
                <a:t>80%</a:t>
              </a:r>
            </a:p>
          </p:txBody>
        </p:sp>
        <p:sp>
          <p:nvSpPr>
            <p:cNvPr id="38" name="TextBox 37"/>
            <p:cNvSpPr txBox="1"/>
            <p:nvPr/>
          </p:nvSpPr>
          <p:spPr>
            <a:xfrm>
              <a:off x="672620" y="5309064"/>
              <a:ext cx="243656" cy="193899"/>
            </a:xfrm>
            <a:prstGeom prst="rect">
              <a:avLst/>
            </a:prstGeom>
            <a:noFill/>
          </p:spPr>
          <p:txBody>
            <a:bodyPr wrap="none" lIns="0" tIns="0" rIns="0" bIns="0" rtlCol="0">
              <a:spAutoFit/>
            </a:bodyPr>
            <a:lstStyle/>
            <a:p>
              <a:pPr>
                <a:lnSpc>
                  <a:spcPct val="90000"/>
                </a:lnSpc>
                <a:spcAft>
                  <a:spcPts val="600"/>
                </a:spcAft>
              </a:pPr>
              <a:r>
                <a:rPr lang="en-US" sz="1400" dirty="0">
                  <a:gradFill>
                    <a:gsLst>
                      <a:gs pos="2917">
                        <a:schemeClr val="tx1"/>
                      </a:gs>
                      <a:gs pos="30000">
                        <a:schemeClr val="tx1"/>
                      </a:gs>
                    </a:gsLst>
                    <a:lin ang="5400000" scaled="0"/>
                  </a:gradFill>
                </a:rPr>
                <a:t>0%</a:t>
              </a:r>
            </a:p>
          </p:txBody>
        </p:sp>
      </p:grpSp>
      <p:pic>
        <p:nvPicPr>
          <p:cNvPr id="40" name="Picture 39"/>
          <p:cNvPicPr>
            <a:picLocks noChangeAspect="1"/>
          </p:cNvPicPr>
          <p:nvPr>
            <p:custDataLst>
              <p:custData r:id="rId1"/>
            </p:custDataLst>
          </p:nvPr>
        </p:nvPicPr>
        <p:blipFill>
          <a:blip r:embed="rId7"/>
          <a:stretch>
            <a:fillRect/>
          </a:stretch>
        </p:blipFill>
        <p:spPr>
          <a:xfrm>
            <a:off x="5942242" y="2306387"/>
            <a:ext cx="6438092" cy="3880971"/>
          </a:xfrm>
          <a:prstGeom prst="rect">
            <a:avLst/>
          </a:prstGeom>
        </p:spPr>
      </p:pic>
      <p:sp>
        <p:nvSpPr>
          <p:cNvPr id="41" name="Oval 40"/>
          <p:cNvSpPr/>
          <p:nvPr/>
        </p:nvSpPr>
        <p:spPr bwMode="auto">
          <a:xfrm>
            <a:off x="495192" y="5949613"/>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2831247" y="59560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707062" y="5842139"/>
            <a:ext cx="1637179" cy="544765"/>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Primary Tool</a:t>
            </a:r>
          </a:p>
        </p:txBody>
      </p:sp>
      <p:sp>
        <p:nvSpPr>
          <p:cNvPr id="44" name="TextBox 43"/>
          <p:cNvSpPr txBox="1"/>
          <p:nvPr/>
        </p:nvSpPr>
        <p:spPr>
          <a:xfrm>
            <a:off x="3130505" y="5888212"/>
            <a:ext cx="2459648" cy="544765"/>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Use for Data Science</a:t>
            </a:r>
          </a:p>
        </p:txBody>
      </p:sp>
    </p:spTree>
    <p:extLst>
      <p:ext uri="{BB962C8B-B14F-4D97-AF65-F5344CB8AC3E}">
        <p14:creationId xmlns:p14="http://schemas.microsoft.com/office/powerpoint/2010/main" val="660521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3"/>
            <a:ext cx="11887200" cy="4644348"/>
          </a:xfrm>
        </p:spPr>
        <p:txBody>
          <a:bodyPr/>
          <a:lstStyle/>
          <a:p>
            <a:pPr marL="0" indent="0">
              <a:buNone/>
            </a:pPr>
            <a:r>
              <a:rPr lang="en-US" dirty="0"/>
              <a:t>On a laptop: </a:t>
            </a:r>
          </a:p>
          <a:p>
            <a:r>
              <a:rPr lang="en-US" sz="2800" dirty="0"/>
              <a:t>Chunks pulled from local disk</a:t>
            </a:r>
          </a:p>
          <a:p>
            <a:r>
              <a:rPr lang="en-US" sz="2800" dirty="0"/>
              <a:t>All cores process chunks in parallel</a:t>
            </a:r>
          </a:p>
          <a:p>
            <a:endParaRPr lang="en-US" sz="1400" dirty="0"/>
          </a:p>
          <a:p>
            <a:pPr marL="0" indent="0">
              <a:buNone/>
            </a:pPr>
            <a:r>
              <a:rPr lang="en-US" dirty="0"/>
              <a:t>Computing cluster</a:t>
            </a:r>
          </a:p>
          <a:p>
            <a:r>
              <a:rPr lang="en-US" sz="2800" dirty="0"/>
              <a:t>Chunks partitioned across nodes</a:t>
            </a:r>
          </a:p>
          <a:p>
            <a:r>
              <a:rPr lang="en-US" sz="2800" dirty="0"/>
              <a:t>All cores on nodes process local chunks in parallel</a:t>
            </a:r>
          </a:p>
          <a:p>
            <a:endParaRPr lang="en-US" dirty="0"/>
          </a:p>
          <a:p>
            <a:endParaRPr lang="en-US" dirty="0"/>
          </a:p>
        </p:txBody>
      </p:sp>
      <p:sp>
        <p:nvSpPr>
          <p:cNvPr id="3" name="Title 2"/>
          <p:cNvSpPr>
            <a:spLocks noGrp="1"/>
          </p:cNvSpPr>
          <p:nvPr>
            <p:ph type="title"/>
          </p:nvPr>
        </p:nvSpPr>
        <p:spPr/>
        <p:txBody>
          <a:bodyPr/>
          <a:lstStyle/>
          <a:p>
            <a:r>
              <a:rPr lang="en-US" dirty="0"/>
              <a:t>PEMAs in Context</a:t>
            </a:r>
          </a:p>
        </p:txBody>
      </p:sp>
    </p:spTree>
    <p:extLst>
      <p:ext uri="{BB962C8B-B14F-4D97-AF65-F5344CB8AC3E}">
        <p14:creationId xmlns:p14="http://schemas.microsoft.com/office/powerpoint/2010/main" val="4487615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3"/>
            <a:ext cx="11887200" cy="7455759"/>
          </a:xfrm>
        </p:spPr>
        <p:txBody>
          <a:bodyPr/>
          <a:lstStyle/>
          <a:p>
            <a:pPr marL="0" indent="0">
              <a:buNone/>
            </a:pPr>
            <a:r>
              <a:rPr lang="en-US" dirty="0"/>
              <a:t>Pre-computed metadata</a:t>
            </a:r>
          </a:p>
          <a:p>
            <a:pPr lvl="1"/>
            <a:r>
              <a:rPr lang="en-US" dirty="0"/>
              <a:t>rxGetInfo, </a:t>
            </a:r>
            <a:r>
              <a:rPr lang="en-US" dirty="0" err="1"/>
              <a:t>rxGetVarInfo</a:t>
            </a:r>
            <a:endParaRPr lang="en-US" dirty="0"/>
          </a:p>
          <a:p>
            <a:endParaRPr lang="en-US" sz="2001" dirty="0"/>
          </a:p>
          <a:p>
            <a:pPr marL="0" indent="0">
              <a:buNone/>
            </a:pPr>
            <a:r>
              <a:rPr lang="en-US" dirty="0"/>
              <a:t>Summary statistics</a:t>
            </a:r>
          </a:p>
          <a:p>
            <a:pPr lvl="1"/>
            <a:r>
              <a:rPr lang="en-US" dirty="0" err="1"/>
              <a:t>rxSummary</a:t>
            </a:r>
            <a:r>
              <a:rPr lang="en-US" dirty="0"/>
              <a:t>, rxQuantile</a:t>
            </a:r>
          </a:p>
          <a:p>
            <a:pPr lvl="1"/>
            <a:r>
              <a:rPr lang="en-US" dirty="0"/>
              <a:t>rxCrossTabs, rxCube</a:t>
            </a:r>
          </a:p>
          <a:p>
            <a:endParaRPr lang="en-US" sz="2001" dirty="0"/>
          </a:p>
          <a:p>
            <a:pPr marL="0" indent="0">
              <a:buNone/>
            </a:pPr>
            <a:r>
              <a:rPr lang="en-US" dirty="0"/>
              <a:t>Predictive modeling</a:t>
            </a:r>
          </a:p>
          <a:p>
            <a:pPr lvl="1"/>
            <a:r>
              <a:rPr lang="en-US" dirty="0"/>
              <a:t>Regressions: </a:t>
            </a:r>
            <a:r>
              <a:rPr lang="en-US" dirty="0" err="1"/>
              <a:t>rxLinMod</a:t>
            </a:r>
            <a:r>
              <a:rPr lang="en-US" dirty="0"/>
              <a:t>, </a:t>
            </a:r>
            <a:r>
              <a:rPr lang="en-US" dirty="0" err="1"/>
              <a:t>rxLogit</a:t>
            </a:r>
            <a:r>
              <a:rPr lang="en-US" dirty="0"/>
              <a:t>, </a:t>
            </a:r>
            <a:r>
              <a:rPr lang="en-US" dirty="0" err="1"/>
              <a:t>rxGLM</a:t>
            </a:r>
            <a:endParaRPr lang="en-US" dirty="0"/>
          </a:p>
          <a:p>
            <a:pPr lvl="1"/>
            <a:r>
              <a:rPr lang="en-US" dirty="0"/>
              <a:t>Decision trees and forests: </a:t>
            </a:r>
            <a:r>
              <a:rPr lang="en-US" dirty="0" err="1"/>
              <a:t>rxDTree</a:t>
            </a:r>
            <a:r>
              <a:rPr lang="en-US" dirty="0"/>
              <a:t>, </a:t>
            </a:r>
            <a:r>
              <a:rPr lang="en-US" dirty="0" err="1"/>
              <a:t>rxBTree</a:t>
            </a:r>
            <a:r>
              <a:rPr lang="en-US" dirty="0"/>
              <a:t>, </a:t>
            </a:r>
            <a:r>
              <a:rPr lang="en-US" dirty="0" err="1"/>
              <a:t>rxDForest</a:t>
            </a:r>
            <a:endParaRPr lang="en-US" dirty="0"/>
          </a:p>
          <a:p>
            <a:pPr lvl="1"/>
            <a:r>
              <a:rPr lang="en-US" dirty="0"/>
              <a:t>K-means and Naive Bayes: </a:t>
            </a:r>
            <a:r>
              <a:rPr lang="en-US" dirty="0" err="1"/>
              <a:t>rxKmeans</a:t>
            </a:r>
            <a:r>
              <a:rPr lang="en-US" dirty="0"/>
              <a:t>, </a:t>
            </a:r>
            <a:r>
              <a:rPr lang="en-US" dirty="0" err="1"/>
              <a:t>rxNaiveBayes</a:t>
            </a:r>
            <a:endParaRPr lang="en-US" dirty="0"/>
          </a:p>
          <a:p>
            <a:pPr lvl="1"/>
            <a:endParaRPr lang="en-US" dirty="0"/>
          </a:p>
          <a:p>
            <a:pPr lvl="1"/>
            <a:endParaRPr lang="en-US" dirty="0"/>
          </a:p>
          <a:p>
            <a:endParaRPr lang="en-US" dirty="0"/>
          </a:p>
          <a:p>
            <a:endParaRPr lang="en-US" dirty="0"/>
          </a:p>
          <a:p>
            <a:pPr lvl="1"/>
            <a:endParaRPr lang="en-US" dirty="0"/>
          </a:p>
        </p:txBody>
      </p:sp>
      <p:sp>
        <p:nvSpPr>
          <p:cNvPr id="2" name="Title 1"/>
          <p:cNvSpPr>
            <a:spLocks noGrp="1"/>
          </p:cNvSpPr>
          <p:nvPr>
            <p:ph type="title"/>
          </p:nvPr>
        </p:nvSpPr>
        <p:spPr/>
        <p:txBody>
          <a:bodyPr/>
          <a:lstStyle/>
          <a:p>
            <a:r>
              <a:rPr lang="en-US" dirty="0"/>
              <a:t>Analyzing Data with MRS</a:t>
            </a:r>
          </a:p>
        </p:txBody>
      </p:sp>
    </p:spTree>
    <p:extLst>
      <p:ext uri="{BB962C8B-B14F-4D97-AF65-F5344CB8AC3E}">
        <p14:creationId xmlns:p14="http://schemas.microsoft.com/office/powerpoint/2010/main" val="34043113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Metadata Retrieval</a:t>
            </a:r>
          </a:p>
        </p:txBody>
      </p:sp>
      <p:sp>
        <p:nvSpPr>
          <p:cNvPr id="3" name="Content Placeholder 2"/>
          <p:cNvSpPr>
            <a:spLocks noGrp="1"/>
          </p:cNvSpPr>
          <p:nvPr>
            <p:ph sz="quarter" idx="10"/>
          </p:nvPr>
        </p:nvSpPr>
        <p:spPr>
          <a:xfrm>
            <a:off x="274638" y="1212850"/>
            <a:ext cx="11887200" cy="4295945"/>
          </a:xfrm>
        </p:spPr>
        <p:txBody>
          <a:bodyPr/>
          <a:lstStyle/>
          <a:p>
            <a:endParaRPr lang="en-US" dirty="0"/>
          </a:p>
          <a:p>
            <a:r>
              <a:rPr lang="en-US" dirty="0"/>
              <a:t>rxGetInfo, </a:t>
            </a:r>
            <a:r>
              <a:rPr lang="en-US" dirty="0" err="1"/>
              <a:t>rxGetVarInfo</a:t>
            </a:r>
            <a:r>
              <a:rPr lang="en-US" dirty="0"/>
              <a:t>, </a:t>
            </a:r>
            <a:r>
              <a:rPr lang="en-US" dirty="0" err="1"/>
              <a:t>rxGetVarNames</a:t>
            </a:r>
            <a:endParaRPr lang="en-US" dirty="0"/>
          </a:p>
          <a:p>
            <a:endParaRPr lang="en-US" dirty="0"/>
          </a:p>
          <a:p>
            <a:r>
              <a:rPr lang="en-US" dirty="0"/>
              <a:t>All calculated on import, and retrieved from the XDF file header</a:t>
            </a:r>
          </a:p>
          <a:p>
            <a:endParaRPr lang="en-US" dirty="0"/>
          </a:p>
          <a:p>
            <a:endParaRPr lang="en-US" dirty="0"/>
          </a:p>
        </p:txBody>
      </p:sp>
    </p:spTree>
    <p:extLst>
      <p:ext uri="{BB962C8B-B14F-4D97-AF65-F5344CB8AC3E}">
        <p14:creationId xmlns:p14="http://schemas.microsoft.com/office/powerpoint/2010/main" val="1990599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Numeric Variables: </a:t>
            </a:r>
            <a:r>
              <a:rPr lang="en-US" dirty="0" err="1"/>
              <a:t>rxSummary</a:t>
            </a:r>
            <a:endParaRPr lang="en-US" dirty="0"/>
          </a:p>
        </p:txBody>
      </p:sp>
      <p:sp>
        <p:nvSpPr>
          <p:cNvPr id="3" name="Content Placeholder 2"/>
          <p:cNvSpPr>
            <a:spLocks noGrp="1"/>
          </p:cNvSpPr>
          <p:nvPr>
            <p:ph sz="quarter" idx="10"/>
          </p:nvPr>
        </p:nvSpPr>
        <p:spPr>
          <a:xfrm>
            <a:off x="274638" y="1212852"/>
            <a:ext cx="11887200" cy="4813625"/>
          </a:xfrm>
        </p:spPr>
        <p:txBody>
          <a:bodyPr/>
          <a:lstStyle/>
          <a:p>
            <a:endParaRPr lang="en-US" dirty="0"/>
          </a:p>
          <a:p>
            <a:r>
              <a:rPr lang="en-US" dirty="0"/>
              <a:t>Standard summary stats: mean, standard deviation, </a:t>
            </a:r>
          </a:p>
          <a:p>
            <a:pPr marL="0" indent="0">
              <a:buNone/>
            </a:pPr>
            <a:r>
              <a:rPr lang="en-US" dirty="0"/>
              <a:t>   minimum, maximum, number missing</a:t>
            </a:r>
          </a:p>
          <a:p>
            <a:endParaRPr lang="en-US" dirty="0"/>
          </a:p>
          <a:p>
            <a:r>
              <a:rPr lang="en-US" dirty="0"/>
              <a:t>Works for </a:t>
            </a:r>
            <a:r>
              <a:rPr lang="en-US" dirty="0" err="1"/>
              <a:t>groupwise</a:t>
            </a:r>
            <a:r>
              <a:rPr lang="en-US" dirty="0"/>
              <a:t> summaries, too</a:t>
            </a:r>
          </a:p>
          <a:p>
            <a:endParaRPr lang="en-US" dirty="0"/>
          </a:p>
          <a:p>
            <a:r>
              <a:rPr lang="en-US" dirty="0"/>
              <a:t>Formula interface</a:t>
            </a:r>
            <a:endParaRPr lang="en-US" dirty="0">
              <a:gradFill>
                <a:gsLst>
                  <a:gs pos="1250">
                    <a:srgbClr val="505050"/>
                  </a:gs>
                  <a:gs pos="100000">
                    <a:srgbClr val="505050"/>
                  </a:gs>
                </a:gsLst>
                <a:lin ang="5400000" scaled="0"/>
              </a:gradFill>
            </a:endParaRPr>
          </a:p>
          <a:p>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706699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Using Formula Syntax in </a:t>
            </a:r>
            <a:r>
              <a:rPr lang="en-US" dirty="0" err="1"/>
              <a:t>rxSummary</a:t>
            </a:r>
            <a:endParaRPr lang="en-US" dirty="0"/>
          </a:p>
        </p:txBody>
      </p:sp>
      <p:sp>
        <p:nvSpPr>
          <p:cNvPr id="3" name="Content Placeholder 2"/>
          <p:cNvSpPr>
            <a:spLocks noGrp="1"/>
          </p:cNvSpPr>
          <p:nvPr>
            <p:ph sz="quarter" idx="10"/>
          </p:nvPr>
        </p:nvSpPr>
        <p:spPr>
          <a:xfrm>
            <a:off x="274638" y="1212850"/>
            <a:ext cx="11887200" cy="6832768"/>
          </a:xfrm>
        </p:spPr>
        <p:txBody>
          <a:bodyPr/>
          <a:lstStyle/>
          <a:p>
            <a:endParaRPr lang="en-US" sz="2001" dirty="0"/>
          </a:p>
          <a:p>
            <a:r>
              <a:rPr lang="en-US" dirty="0"/>
              <a:t>One variable: </a:t>
            </a:r>
            <a:br>
              <a:rPr lang="en-US" dirty="0"/>
            </a:br>
            <a:r>
              <a:rPr lang="en-US" dirty="0">
                <a:latin typeface="Consolas" panose="020B0609020204030204" pitchFamily="49" charset="0"/>
              </a:rPr>
              <a:t>    </a:t>
            </a:r>
            <a:r>
              <a:rPr lang="en-US" dirty="0" err="1">
                <a:latin typeface="Consolas" panose="020B0609020204030204" pitchFamily="49" charset="0"/>
                <a:cs typeface="Courier New" panose="02070309020205020404" pitchFamily="49" charset="0"/>
              </a:rPr>
              <a:t>rxSummary</a:t>
            </a:r>
            <a:r>
              <a:rPr lang="en-US" dirty="0">
                <a:latin typeface="Consolas" panose="020B0609020204030204" pitchFamily="49" charset="0"/>
                <a:cs typeface="Courier New" panose="02070309020205020404" pitchFamily="49" charset="0"/>
              </a:rPr>
              <a:t>( ~ </a:t>
            </a:r>
            <a:r>
              <a:rPr lang="en-US" dirty="0" err="1">
                <a:latin typeface="Consolas" panose="020B0609020204030204" pitchFamily="49" charset="0"/>
                <a:cs typeface="Courier New" panose="02070309020205020404" pitchFamily="49" charset="0"/>
              </a:rPr>
              <a:t>arr_delay</a:t>
            </a:r>
            <a:r>
              <a:rPr lang="en-US" dirty="0">
                <a:latin typeface="Consolas" panose="020B0609020204030204" pitchFamily="49" charset="0"/>
                <a:cs typeface="Courier New" panose="02070309020205020404" pitchFamily="49" charset="0"/>
              </a:rPr>
              <a:t>, </a:t>
            </a:r>
          </a:p>
          <a:p>
            <a:pPr marL="0" indent="0">
              <a:buNone/>
            </a:pPr>
            <a:r>
              <a:rPr lang="en-US" dirty="0">
                <a:latin typeface="Consolas" panose="020B0609020204030204" pitchFamily="49" charset="0"/>
                <a:cs typeface="Courier New" panose="02070309020205020404" pitchFamily="49" charset="0"/>
              </a:rPr>
              <a:t>               data = </a:t>
            </a:r>
            <a:r>
              <a:rPr lang="en-US" dirty="0" err="1">
                <a:latin typeface="Consolas" panose="020B0609020204030204" pitchFamily="49" charset="0"/>
                <a:cs typeface="Courier New" panose="02070309020205020404" pitchFamily="49" charset="0"/>
              </a:rPr>
              <a:t>flightsXdf</a:t>
            </a:r>
            <a:r>
              <a:rPr lang="en-US" dirty="0">
                <a:latin typeface="Consolas" panose="020B0609020204030204" pitchFamily="49" charset="0"/>
                <a:cs typeface="Courier New" panose="02070309020205020404" pitchFamily="49" charset="0"/>
              </a:rPr>
              <a:t>)</a:t>
            </a:r>
          </a:p>
          <a:p>
            <a:r>
              <a:rPr lang="en-US" dirty="0"/>
              <a:t>Two variables: </a:t>
            </a:r>
            <a:br>
              <a:rPr lang="en-US" dirty="0"/>
            </a:b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rxSummary</a:t>
            </a:r>
            <a:r>
              <a:rPr lang="en-US" dirty="0">
                <a:latin typeface="Consolas" panose="020B0609020204030204" pitchFamily="49" charset="0"/>
                <a:cs typeface="Courier New" panose="02070309020205020404" pitchFamily="49" charset="0"/>
              </a:rPr>
              <a:t>( ~ </a:t>
            </a:r>
            <a:r>
              <a:rPr lang="en-US" dirty="0" err="1">
                <a:latin typeface="Consolas" panose="020B0609020204030204" pitchFamily="49" charset="0"/>
                <a:cs typeface="Courier New" panose="02070309020205020404" pitchFamily="49" charset="0"/>
              </a:rPr>
              <a:t>arr_delay</a:t>
            </a:r>
            <a:r>
              <a:rPr lang="en-US" dirty="0">
                <a:latin typeface="Consolas" panose="020B0609020204030204" pitchFamily="49" charset="0"/>
                <a:cs typeface="Courier New" panose="02070309020205020404" pitchFamily="49" charset="0"/>
              </a:rPr>
              <a:t> + </a:t>
            </a:r>
            <a:r>
              <a:rPr lang="en-US" dirty="0" err="1">
                <a:latin typeface="Consolas" panose="020B0609020204030204" pitchFamily="49" charset="0"/>
                <a:cs typeface="Courier New" panose="02070309020205020404" pitchFamily="49" charset="0"/>
              </a:rPr>
              <a:t>dep_delay</a:t>
            </a:r>
            <a:r>
              <a:rPr lang="en-US" dirty="0">
                <a:latin typeface="Consolas" panose="020B0609020204030204" pitchFamily="49" charset="0"/>
                <a:cs typeface="Courier New" panose="02070309020205020404" pitchFamily="49" charset="0"/>
              </a:rPr>
              <a:t>,</a:t>
            </a:r>
          </a:p>
          <a:p>
            <a:pPr marL="0" indent="0">
              <a:buNone/>
            </a:pPr>
            <a:r>
              <a:rPr lang="en-US" dirty="0">
                <a:latin typeface="Consolas" panose="020B0609020204030204" pitchFamily="49" charset="0"/>
                <a:cs typeface="Courier New" panose="02070309020205020404" pitchFamily="49" charset="0"/>
              </a:rPr>
              <a:t>               data = </a:t>
            </a:r>
            <a:r>
              <a:rPr lang="en-US" dirty="0" err="1">
                <a:latin typeface="Consolas" panose="020B0609020204030204" pitchFamily="49" charset="0"/>
                <a:cs typeface="Courier New" panose="02070309020205020404" pitchFamily="49" charset="0"/>
              </a:rPr>
              <a:t>myXdf</a:t>
            </a:r>
            <a:r>
              <a:rPr lang="en-US" dirty="0">
                <a:latin typeface="Consolas" panose="020B0609020204030204" pitchFamily="49" charset="0"/>
                <a:cs typeface="Courier New" panose="02070309020205020404" pitchFamily="49" charset="0"/>
              </a:rPr>
              <a:t>)</a:t>
            </a:r>
          </a:p>
          <a:p>
            <a:r>
              <a:rPr lang="en-US" dirty="0" err="1"/>
              <a:t>Groupwise</a:t>
            </a:r>
            <a:r>
              <a:rPr lang="en-US" dirty="0"/>
              <a:t>: </a:t>
            </a:r>
            <a:br>
              <a:rPr lang="en-US" dirty="0"/>
            </a:br>
            <a:r>
              <a:rPr lang="en-US" dirty="0"/>
              <a:t>	</a:t>
            </a:r>
            <a:r>
              <a:rPr lang="en-US" dirty="0" err="1">
                <a:latin typeface="Consolas" panose="020B0609020204030204" pitchFamily="49" charset="0"/>
                <a:cs typeface="Courier New" panose="02070309020205020404" pitchFamily="49" charset="0"/>
              </a:rPr>
              <a:t>rxSummary</a:t>
            </a:r>
            <a:r>
              <a:rPr lang="en-US" dirty="0">
                <a:latin typeface="Consolas" panose="020B0609020204030204" pitchFamily="49" charset="0"/>
                <a:cs typeface="Courier New" panose="02070309020205020404" pitchFamily="49" charset="0"/>
              </a:rPr>
              <a:t>(</a:t>
            </a:r>
            <a:r>
              <a:rPr lang="en-US" dirty="0" err="1">
                <a:latin typeface="Consolas" panose="020B0609020204030204" pitchFamily="49" charset="0"/>
                <a:cs typeface="Courier New" panose="02070309020205020404" pitchFamily="49" charset="0"/>
              </a:rPr>
              <a:t>arr_delay</a:t>
            </a:r>
            <a:r>
              <a:rPr lang="en-US" dirty="0">
                <a:latin typeface="Consolas" panose="020B0609020204030204" pitchFamily="49" charset="0"/>
                <a:cs typeface="Courier New" panose="02070309020205020404" pitchFamily="49" charset="0"/>
              </a:rPr>
              <a:t> ~ </a:t>
            </a:r>
            <a:r>
              <a:rPr lang="en-US" dirty="0" err="1">
                <a:latin typeface="Consolas" panose="020B0609020204030204" pitchFamily="49" charset="0"/>
                <a:cs typeface="Courier New" panose="02070309020205020404" pitchFamily="49" charset="0"/>
              </a:rPr>
              <a:t>dayOfWeek_F</a:t>
            </a:r>
            <a:r>
              <a:rPr lang="en-US" dirty="0">
                <a:latin typeface="Consolas" panose="020B0609020204030204" pitchFamily="49" charset="0"/>
                <a:cs typeface="Courier New" panose="02070309020205020404" pitchFamily="49" charset="0"/>
              </a:rPr>
              <a:t>, </a:t>
            </a:r>
          </a:p>
          <a:p>
            <a:pPr marL="0" indent="0">
              <a:buNone/>
            </a:pPr>
            <a:r>
              <a:rPr lang="en-US" dirty="0">
                <a:latin typeface="Consolas" panose="020B0609020204030204" pitchFamily="49" charset="0"/>
                <a:cs typeface="Courier New" panose="02070309020205020404" pitchFamily="49" charset="0"/>
              </a:rPr>
              <a:t>              data = </a:t>
            </a:r>
            <a:r>
              <a:rPr lang="en-US" dirty="0" err="1">
                <a:latin typeface="Consolas" panose="020B0609020204030204" pitchFamily="49" charset="0"/>
                <a:cs typeface="Courier New" panose="02070309020205020404" pitchFamily="49" charset="0"/>
              </a:rPr>
              <a:t>myXdf</a:t>
            </a:r>
            <a:r>
              <a:rPr lang="en-US" dirty="0">
                <a:latin typeface="Consolas" panose="020B0609020204030204" pitchFamily="49" charset="0"/>
                <a:cs typeface="Courier New" panose="02070309020205020404" pitchFamily="49" charset="0"/>
              </a:rPr>
              <a:t>)</a:t>
            </a:r>
          </a:p>
          <a:p>
            <a:endParaRPr lang="en-US" dirty="0"/>
          </a:p>
          <a:p>
            <a:endParaRPr lang="en-US" dirty="0"/>
          </a:p>
        </p:txBody>
      </p:sp>
      <p:sp>
        <p:nvSpPr>
          <p:cNvPr id="2" name="Rounded Rectangle 1"/>
          <p:cNvSpPr/>
          <p:nvPr/>
        </p:nvSpPr>
        <p:spPr bwMode="auto">
          <a:xfrm>
            <a:off x="4361938" y="2187146"/>
            <a:ext cx="580767" cy="469556"/>
          </a:xfrm>
          <a:prstGeom prst="round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7418174" y="3859427"/>
            <a:ext cx="2936788" cy="539578"/>
          </a:xfrm>
          <a:prstGeom prst="round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3826478" y="5581134"/>
            <a:ext cx="2936788" cy="539578"/>
          </a:xfrm>
          <a:prstGeom prst="round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p:cNvSpPr/>
          <p:nvPr/>
        </p:nvSpPr>
        <p:spPr bwMode="auto">
          <a:xfrm>
            <a:off x="6218240" y="5581134"/>
            <a:ext cx="3469460" cy="539578"/>
          </a:xfrm>
          <a:prstGeom prst="round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89805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7" grpId="1"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Numeric Variables: rxQuantile</a:t>
            </a:r>
          </a:p>
        </p:txBody>
      </p:sp>
      <p:sp>
        <p:nvSpPr>
          <p:cNvPr id="3" name="Content Placeholder 2"/>
          <p:cNvSpPr>
            <a:spLocks noGrp="1"/>
          </p:cNvSpPr>
          <p:nvPr>
            <p:ph sz="quarter" idx="10"/>
          </p:nvPr>
        </p:nvSpPr>
        <p:spPr>
          <a:xfrm>
            <a:off x="274638" y="1212851"/>
            <a:ext cx="11887200" cy="2578300"/>
          </a:xfrm>
        </p:spPr>
        <p:txBody>
          <a:bodyPr/>
          <a:lstStyle/>
          <a:p>
            <a:endParaRPr lang="en-US" dirty="0"/>
          </a:p>
          <a:p>
            <a:r>
              <a:rPr lang="en-US" dirty="0"/>
              <a:t>Calculates quantiles</a:t>
            </a:r>
          </a:p>
          <a:p>
            <a:endParaRPr lang="en-US" dirty="0"/>
          </a:p>
          <a:p>
            <a:r>
              <a:rPr lang="en-US" dirty="0"/>
              <a:t>... just one variable at a time</a:t>
            </a:r>
          </a:p>
        </p:txBody>
      </p:sp>
    </p:spTree>
    <p:extLst>
      <p:ext uri="{BB962C8B-B14F-4D97-AF65-F5344CB8AC3E}">
        <p14:creationId xmlns:p14="http://schemas.microsoft.com/office/powerpoint/2010/main" val="13255897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Categorical Variables</a:t>
            </a:r>
          </a:p>
        </p:txBody>
      </p:sp>
      <p:sp>
        <p:nvSpPr>
          <p:cNvPr id="3" name="Content Placeholder 2"/>
          <p:cNvSpPr>
            <a:spLocks noGrp="1"/>
          </p:cNvSpPr>
          <p:nvPr>
            <p:ph sz="quarter" idx="10"/>
          </p:nvPr>
        </p:nvSpPr>
        <p:spPr>
          <a:xfrm>
            <a:off x="274638" y="1212850"/>
            <a:ext cx="11887200" cy="5325882"/>
          </a:xfrm>
        </p:spPr>
        <p:txBody>
          <a:bodyPr/>
          <a:lstStyle/>
          <a:p>
            <a:endParaRPr lang="en-US" dirty="0"/>
          </a:p>
          <a:p>
            <a:r>
              <a:rPr lang="en-US" sz="4056" kern="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rPr>
              <a:t>rxCrossTabs for frequency tables</a:t>
            </a:r>
          </a:p>
          <a:p>
            <a:r>
              <a:rPr lang="en-US" sz="4056" kern="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rPr>
              <a:t>rxCube for “long” tables</a:t>
            </a:r>
          </a:p>
          <a:p>
            <a:r>
              <a:rPr lang="en-US" sz="4056" kern="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rPr>
              <a:t>Requires factor inputs</a:t>
            </a:r>
          </a:p>
          <a:p>
            <a:r>
              <a:rPr lang="en-US" sz="4056" kern="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rPr>
              <a:t>Formula interface:</a:t>
            </a:r>
          </a:p>
          <a:p>
            <a:pPr marL="0" indent="0">
              <a:buNone/>
            </a:pPr>
            <a:r>
              <a:rPr lang="en-US" sz="4056" kern="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rPr>
              <a:t>   </a:t>
            </a:r>
            <a:r>
              <a:rPr lang="en-US" dirty="0">
                <a:latin typeface="Consolas" panose="020B0609020204030204" pitchFamily="49" charset="0"/>
                <a:cs typeface="Courier New" panose="02070309020205020404" pitchFamily="49" charset="0"/>
              </a:rPr>
              <a:t>rxCrossTabs( ~ </a:t>
            </a:r>
            <a:r>
              <a:rPr lang="en-US" dirty="0" err="1">
                <a:latin typeface="Consolas" panose="020B0609020204030204" pitchFamily="49" charset="0"/>
                <a:cs typeface="Courier New" panose="02070309020205020404" pitchFamily="49" charset="0"/>
              </a:rPr>
              <a:t>origin_F</a:t>
            </a:r>
            <a:r>
              <a:rPr lang="en-US" dirty="0">
                <a:latin typeface="Consolas" panose="020B0609020204030204" pitchFamily="49" charset="0"/>
                <a:cs typeface="Courier New" panose="02070309020205020404" pitchFamily="49" charset="0"/>
              </a:rPr>
              <a:t> : </a:t>
            </a:r>
            <a:r>
              <a:rPr lang="en-US" dirty="0" err="1">
                <a:latin typeface="Consolas" panose="020B0609020204030204" pitchFamily="49" charset="0"/>
                <a:cs typeface="Courier New" panose="02070309020205020404" pitchFamily="49" charset="0"/>
              </a:rPr>
              <a:t>dest_F</a:t>
            </a:r>
            <a:r>
              <a:rPr lang="en-US" dirty="0">
                <a:latin typeface="Consolas" panose="020B0609020204030204" pitchFamily="49" charset="0"/>
                <a:cs typeface="Courier New" panose="02070309020205020404" pitchFamily="49" charset="0"/>
              </a:rPr>
              <a:t>, </a:t>
            </a:r>
          </a:p>
          <a:p>
            <a:pPr marL="0" indent="0">
              <a:buNone/>
            </a:pPr>
            <a:r>
              <a:rPr lang="en-US" dirty="0">
                <a:latin typeface="Consolas" panose="020B0609020204030204" pitchFamily="49" charset="0"/>
                <a:cs typeface="Courier New" panose="02070309020205020404" pitchFamily="49" charset="0"/>
              </a:rPr>
              <a:t>              data = </a:t>
            </a:r>
            <a:r>
              <a:rPr lang="en-US" dirty="0" err="1">
                <a:latin typeface="Consolas" panose="020B0609020204030204" pitchFamily="49" charset="0"/>
                <a:cs typeface="Courier New" panose="02070309020205020404" pitchFamily="49" charset="0"/>
              </a:rPr>
              <a:t>flightsXdf</a:t>
            </a:r>
            <a:r>
              <a:rPr lang="en-US" dirty="0">
                <a:latin typeface="Consolas" panose="020B0609020204030204" pitchFamily="49" charset="0"/>
                <a:cs typeface="Courier New" panose="02070309020205020404" pitchFamily="49" charset="0"/>
              </a:rPr>
              <a:t>)</a:t>
            </a:r>
          </a:p>
          <a:p>
            <a:pPr marL="224879" indent="0" defTabSz="932430">
              <a:spcBef>
                <a:spcPts val="306"/>
              </a:spcBef>
              <a:spcAft>
                <a:spcPts val="306"/>
              </a:spcAft>
              <a:buNone/>
            </a:pPr>
            <a:endParaRPr lang="en-US" sz="4056" kern="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endParaRPr>
          </a:p>
        </p:txBody>
      </p:sp>
      <p:sp>
        <p:nvSpPr>
          <p:cNvPr id="5" name="Rounded Rectangle 4"/>
          <p:cNvSpPr/>
          <p:nvPr/>
        </p:nvSpPr>
        <p:spPr bwMode="auto">
          <a:xfrm>
            <a:off x="6697364" y="4732639"/>
            <a:ext cx="580767" cy="469556"/>
          </a:xfrm>
          <a:prstGeom prst="round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455992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2"/>
            <a:ext cx="11887200" cy="3797291"/>
          </a:xfrm>
        </p:spPr>
        <p:txBody>
          <a:bodyPr/>
          <a:lstStyle/>
          <a:p>
            <a:endParaRPr lang="en-US" dirty="0"/>
          </a:p>
          <a:p>
            <a:r>
              <a:rPr lang="en-US" dirty="0"/>
              <a:t>Load data (</a:t>
            </a:r>
            <a:r>
              <a:rPr lang="en-US" dirty="0" err="1"/>
              <a:t>rxImport</a:t>
            </a:r>
            <a:r>
              <a:rPr lang="en-US" dirty="0"/>
              <a:t>)</a:t>
            </a:r>
          </a:p>
          <a:p>
            <a:r>
              <a:rPr lang="en-US" dirty="0"/>
              <a:t>Exploratory analysis (rxGetInfo, </a:t>
            </a:r>
            <a:r>
              <a:rPr lang="en-US" dirty="0" err="1"/>
              <a:t>rxSummary</a:t>
            </a:r>
            <a:r>
              <a:rPr lang="en-US" dirty="0"/>
              <a:t>, rxCube)</a:t>
            </a:r>
          </a:p>
          <a:p>
            <a:r>
              <a:rPr lang="en-US" dirty="0"/>
              <a:t>Clean data (</a:t>
            </a:r>
            <a:r>
              <a:rPr lang="en-US" dirty="0" err="1"/>
              <a:t>rxDataStep</a:t>
            </a:r>
            <a:r>
              <a:rPr lang="en-US" dirty="0"/>
              <a:t>, </a:t>
            </a:r>
            <a:r>
              <a:rPr lang="en-US" dirty="0" err="1"/>
              <a:t>rxFactors</a:t>
            </a:r>
            <a:r>
              <a:rPr lang="en-US" dirty="0"/>
              <a:t>)</a:t>
            </a:r>
          </a:p>
          <a:p>
            <a:r>
              <a:rPr lang="en-US" dirty="0"/>
              <a:t>Build a model – or several! (</a:t>
            </a:r>
            <a:r>
              <a:rPr lang="en-US" dirty="0" err="1"/>
              <a:t>rxLinMod</a:t>
            </a:r>
            <a:r>
              <a:rPr lang="en-US" dirty="0"/>
              <a:t>, </a:t>
            </a:r>
            <a:r>
              <a:rPr lang="en-US" dirty="0" err="1"/>
              <a:t>rxGLM</a:t>
            </a:r>
            <a:r>
              <a:rPr lang="en-US" dirty="0"/>
              <a:t>, </a:t>
            </a:r>
            <a:r>
              <a:rPr lang="en-US" dirty="0" err="1"/>
              <a:t>etc</a:t>
            </a:r>
            <a:r>
              <a:rPr lang="en-US" dirty="0"/>
              <a:t>)</a:t>
            </a:r>
          </a:p>
          <a:p>
            <a:r>
              <a:rPr lang="en-US" dirty="0"/>
              <a:t>Evaluate and Predict (</a:t>
            </a:r>
            <a:r>
              <a:rPr lang="en-US" dirty="0" err="1"/>
              <a:t>rxPredict</a:t>
            </a:r>
            <a:r>
              <a:rPr lang="en-US" dirty="0"/>
              <a:t>)</a:t>
            </a:r>
          </a:p>
        </p:txBody>
      </p:sp>
      <p:sp>
        <p:nvSpPr>
          <p:cNvPr id="3" name="Title 2"/>
          <p:cNvSpPr>
            <a:spLocks noGrp="1"/>
          </p:cNvSpPr>
          <p:nvPr>
            <p:ph type="title"/>
          </p:nvPr>
        </p:nvSpPr>
        <p:spPr/>
        <p:txBody>
          <a:bodyPr/>
          <a:lstStyle/>
          <a:p>
            <a:r>
              <a:rPr lang="en-US" dirty="0"/>
              <a:t>Modeling Workflow in MRS</a:t>
            </a:r>
          </a:p>
        </p:txBody>
      </p:sp>
    </p:spTree>
    <p:extLst>
      <p:ext uri="{BB962C8B-B14F-4D97-AF65-F5344CB8AC3E}">
        <p14:creationId xmlns:p14="http://schemas.microsoft.com/office/powerpoint/2010/main" val="17216577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406785"/>
          </a:xfrm>
        </p:spPr>
        <p:txBody>
          <a:bodyPr/>
          <a:lstStyle/>
          <a:p>
            <a:r>
              <a:rPr lang="en-US" dirty="0"/>
              <a:t>Linear regression (</a:t>
            </a:r>
            <a:r>
              <a:rPr lang="en-US" dirty="0" err="1"/>
              <a:t>rxLinMod</a:t>
            </a:r>
            <a:r>
              <a:rPr lang="en-US" dirty="0"/>
              <a:t>)</a:t>
            </a:r>
          </a:p>
          <a:p>
            <a:r>
              <a:rPr lang="en-US" dirty="0"/>
              <a:t>Generalized linear models (</a:t>
            </a:r>
            <a:r>
              <a:rPr lang="en-US" dirty="0" err="1"/>
              <a:t>rxLogit</a:t>
            </a:r>
            <a:r>
              <a:rPr lang="en-US" dirty="0"/>
              <a:t>, </a:t>
            </a:r>
            <a:r>
              <a:rPr lang="en-US" dirty="0" err="1"/>
              <a:t>rxGLM</a:t>
            </a:r>
            <a:r>
              <a:rPr lang="en-US" dirty="0"/>
              <a:t>)</a:t>
            </a:r>
          </a:p>
          <a:p>
            <a:r>
              <a:rPr lang="en-US" dirty="0"/>
              <a:t>Decision trees (</a:t>
            </a:r>
            <a:r>
              <a:rPr lang="en-US" dirty="0" err="1"/>
              <a:t>rxDTree</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p:txBody>
      </p:sp>
      <p:sp>
        <p:nvSpPr>
          <p:cNvPr id="3" name="Title 2"/>
          <p:cNvSpPr>
            <a:spLocks noGrp="1"/>
          </p:cNvSpPr>
          <p:nvPr>
            <p:ph type="title"/>
          </p:nvPr>
        </p:nvSpPr>
        <p:spPr/>
        <p:txBody>
          <a:bodyPr/>
          <a:lstStyle/>
          <a:p>
            <a:r>
              <a:rPr lang="en-US" dirty="0"/>
              <a:t>Modeling Algorithms</a:t>
            </a:r>
          </a:p>
        </p:txBody>
      </p:sp>
    </p:spTree>
    <p:extLst>
      <p:ext uri="{BB962C8B-B14F-4D97-AF65-F5344CB8AC3E}">
        <p14:creationId xmlns:p14="http://schemas.microsoft.com/office/powerpoint/2010/main" val="15423735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Using Formula Syntax in Models</a:t>
            </a:r>
          </a:p>
        </p:txBody>
      </p:sp>
      <p:sp>
        <p:nvSpPr>
          <p:cNvPr id="3" name="Content Placeholder 2"/>
          <p:cNvSpPr>
            <a:spLocks noGrp="1"/>
          </p:cNvSpPr>
          <p:nvPr>
            <p:ph sz="quarter" idx="10"/>
          </p:nvPr>
        </p:nvSpPr>
        <p:spPr>
          <a:xfrm>
            <a:off x="274638" y="1212850"/>
            <a:ext cx="11887200" cy="6512244"/>
          </a:xfrm>
        </p:spPr>
        <p:txBody>
          <a:bodyPr/>
          <a:lstStyle/>
          <a:p>
            <a:endParaRPr lang="en-US" dirty="0"/>
          </a:p>
          <a:p>
            <a:r>
              <a:rPr lang="en-US" dirty="0"/>
              <a:t>One predictor:</a:t>
            </a:r>
            <a:br>
              <a:rPr lang="en-US" dirty="0"/>
            </a:br>
            <a:r>
              <a:rPr lang="en-US" dirty="0" err="1">
                <a:latin typeface="Consolas" panose="020B0609020204030204" pitchFamily="49" charset="0"/>
                <a:cs typeface="Courier New" panose="02070309020205020404" pitchFamily="49" charset="0"/>
              </a:rPr>
              <a:t>rxLinMod</a:t>
            </a:r>
            <a:r>
              <a:rPr lang="en-US" dirty="0">
                <a:latin typeface="Consolas" panose="020B0609020204030204" pitchFamily="49" charset="0"/>
                <a:cs typeface="Courier New" panose="02070309020205020404" pitchFamily="49" charset="0"/>
              </a:rPr>
              <a:t>(y ~ x, data = </a:t>
            </a:r>
            <a:r>
              <a:rPr lang="en-US" dirty="0" err="1">
                <a:latin typeface="Consolas" panose="020B0609020204030204" pitchFamily="49" charset="0"/>
                <a:cs typeface="Courier New" panose="02070309020205020404" pitchFamily="49" charset="0"/>
              </a:rPr>
              <a:t>myXdf</a:t>
            </a:r>
            <a:r>
              <a:rPr lang="en-US" dirty="0">
                <a:latin typeface="Consolas" panose="020B0609020204030204" pitchFamily="49" charset="0"/>
                <a:cs typeface="Courier New" panose="02070309020205020404" pitchFamily="49" charset="0"/>
              </a:rPr>
              <a:t>)</a:t>
            </a:r>
          </a:p>
          <a:p>
            <a:endParaRPr lang="en-US" dirty="0"/>
          </a:p>
          <a:p>
            <a:r>
              <a:rPr lang="en-US" dirty="0"/>
              <a:t>Two predictors: </a:t>
            </a:r>
            <a:br>
              <a:rPr lang="en-US" dirty="0"/>
            </a:br>
            <a:r>
              <a:rPr lang="en-US" dirty="0" err="1">
                <a:latin typeface="Consolas" panose="020B0609020204030204" pitchFamily="49" charset="0"/>
                <a:cs typeface="Courier New" panose="02070309020205020404" pitchFamily="49" charset="0"/>
              </a:rPr>
              <a:t>rxLinMod</a:t>
            </a:r>
            <a:r>
              <a:rPr lang="en-US" dirty="0">
                <a:latin typeface="Consolas" panose="020B0609020204030204" pitchFamily="49" charset="0"/>
                <a:cs typeface="Courier New" panose="02070309020205020404" pitchFamily="49" charset="0"/>
              </a:rPr>
              <a:t>(y ~ x + z, data = </a:t>
            </a:r>
            <a:r>
              <a:rPr lang="en-US" dirty="0" err="1">
                <a:latin typeface="Consolas" panose="020B0609020204030204" pitchFamily="49" charset="0"/>
                <a:cs typeface="Courier New" panose="02070309020205020404" pitchFamily="49" charset="0"/>
              </a:rPr>
              <a:t>myXdf</a:t>
            </a:r>
            <a:r>
              <a:rPr lang="en-US" dirty="0">
                <a:latin typeface="Consolas" panose="020B06090202040302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t>Two predictors with interaction term: </a:t>
            </a:r>
            <a:br>
              <a:rPr lang="en-US" dirty="0"/>
            </a:br>
            <a:r>
              <a:rPr lang="en-US" dirty="0" err="1">
                <a:latin typeface="Consolas" panose="020B0609020204030204" pitchFamily="49" charset="0"/>
                <a:cs typeface="Courier New" panose="02070309020205020404" pitchFamily="49" charset="0"/>
              </a:rPr>
              <a:t>rxLinMod</a:t>
            </a:r>
            <a:r>
              <a:rPr lang="en-US" dirty="0">
                <a:latin typeface="Consolas" panose="020B0609020204030204" pitchFamily="49" charset="0"/>
                <a:cs typeface="Courier New" panose="02070309020205020404" pitchFamily="49" charset="0"/>
              </a:rPr>
              <a:t>(y ~ x * z, data = </a:t>
            </a:r>
            <a:r>
              <a:rPr lang="en-US" dirty="0" err="1">
                <a:latin typeface="Consolas" panose="020B0609020204030204" pitchFamily="49" charset="0"/>
                <a:cs typeface="Courier New" panose="02070309020205020404" pitchFamily="49" charset="0"/>
              </a:rPr>
              <a:t>myXdf</a:t>
            </a:r>
            <a:r>
              <a:rPr lang="en-US" dirty="0">
                <a:latin typeface="Consolas" panose="020B0609020204030204" pitchFamily="49" charset="0"/>
                <a:cs typeface="Courier New" panose="02070309020205020404" pitchFamily="49" charset="0"/>
              </a:rPr>
              <a:t>)</a:t>
            </a:r>
          </a:p>
          <a:p>
            <a:endParaRPr lang="en-US" dirty="0"/>
          </a:p>
          <a:p>
            <a:endParaRPr lang="en-US" dirty="0"/>
          </a:p>
        </p:txBody>
      </p:sp>
    </p:spTree>
    <p:extLst>
      <p:ext uri="{BB962C8B-B14F-4D97-AF65-F5344CB8AC3E}">
        <p14:creationId xmlns:p14="http://schemas.microsoft.com/office/powerpoint/2010/main" val="22602160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CRAN</a:t>
            </a:r>
            <a:endParaRPr lang="en-US" dirty="0"/>
          </a:p>
        </p:txBody>
      </p:sp>
      <p:sp>
        <p:nvSpPr>
          <p:cNvPr id="6" name="Content Placeholder 5"/>
          <p:cNvSpPr>
            <a:spLocks noGrp="1"/>
          </p:cNvSpPr>
          <p:nvPr>
            <p:ph type="body" sz="quarter" idx="11"/>
          </p:nvPr>
        </p:nvSpPr>
        <p:spPr/>
        <p:txBody>
          <a:bodyPr/>
          <a:lstStyle/>
          <a:p>
            <a:r>
              <a:rPr lang="en-US"/>
              <a:t>The Comprehensive R Archive Network</a:t>
            </a:r>
            <a:endParaRPr lang="en-US" dirty="0"/>
          </a:p>
        </p:txBody>
      </p:sp>
      <p:pic>
        <p:nvPicPr>
          <p:cNvPr id="7" name="Picture 6">
            <a:hlinkClick r:id="rId3"/>
          </p:cNvPr>
          <p:cNvPicPr>
            <a:picLocks noChangeAspect="1"/>
          </p:cNvPicPr>
          <p:nvPr/>
        </p:nvPicPr>
        <p:blipFill>
          <a:blip r:embed="rId4"/>
          <a:stretch>
            <a:fillRect/>
          </a:stretch>
        </p:blipFill>
        <p:spPr>
          <a:xfrm>
            <a:off x="402658" y="1529630"/>
            <a:ext cx="11382945" cy="4484137"/>
          </a:xfrm>
          <a:prstGeom prst="rect">
            <a:avLst/>
          </a:prstGeom>
        </p:spPr>
      </p:pic>
      <p:sp>
        <p:nvSpPr>
          <p:cNvPr id="2" name="Rectangle 1"/>
          <p:cNvSpPr/>
          <p:nvPr/>
        </p:nvSpPr>
        <p:spPr>
          <a:xfrm>
            <a:off x="451585" y="6330544"/>
            <a:ext cx="8700030" cy="320537"/>
          </a:xfrm>
          <a:prstGeom prst="rect">
            <a:avLst/>
          </a:prstGeom>
        </p:spPr>
        <p:txBody>
          <a:bodyPr wrap="square">
            <a:spAutoFit/>
          </a:bodyPr>
          <a:lstStyle/>
          <a:p>
            <a:r>
              <a:rPr lang="en-US" sz="1483" dirty="0"/>
              <a:t>In addition to </a:t>
            </a:r>
            <a:r>
              <a:rPr lang="en-US" sz="1483" dirty="0" err="1"/>
              <a:t>CRAN</a:t>
            </a:r>
            <a:r>
              <a:rPr lang="en-US" sz="1483" dirty="0"/>
              <a:t>, Bioconductor, GitHub, others distribute R packages</a:t>
            </a:r>
          </a:p>
        </p:txBody>
      </p:sp>
    </p:spTree>
    <p:extLst>
      <p:ext uri="{BB962C8B-B14F-4D97-AF65-F5344CB8AC3E}">
        <p14:creationId xmlns:p14="http://schemas.microsoft.com/office/powerpoint/2010/main" val="4247623757"/>
      </p:ext>
    </p:extLst>
  </p:cSld>
  <p:clrMapOvr>
    <a:masterClrMapping/>
  </p:clrMapOvr>
  <p:transition advClick="0">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Some Simple Examples</a:t>
            </a:r>
          </a:p>
        </p:txBody>
      </p:sp>
      <p:sp>
        <p:nvSpPr>
          <p:cNvPr id="3" name="Content Placeholder 2"/>
          <p:cNvSpPr>
            <a:spLocks noGrp="1"/>
          </p:cNvSpPr>
          <p:nvPr>
            <p:ph sz="quarter" idx="10"/>
          </p:nvPr>
        </p:nvSpPr>
        <p:spPr>
          <a:xfrm>
            <a:off x="274638" y="1212853"/>
            <a:ext cx="11887200" cy="4961358"/>
          </a:xfrm>
        </p:spPr>
        <p:txBody>
          <a:bodyPr/>
          <a:lstStyle/>
          <a:p>
            <a:pPr marL="0" indent="0">
              <a:buNone/>
            </a:pPr>
            <a:endParaRPr lang="en-US" sz="3200" dirty="0">
              <a:latin typeface="Consolas" panose="020B0609020204030204" pitchFamily="49" charset="0"/>
            </a:endParaRPr>
          </a:p>
          <a:p>
            <a:pPr marL="0" indent="0">
              <a:buNone/>
            </a:pPr>
            <a:r>
              <a:rPr lang="en-US" sz="3200" dirty="0" err="1">
                <a:latin typeface="Consolas" panose="020B0609020204030204" pitchFamily="49" charset="0"/>
              </a:rPr>
              <a:t>rxLinMod</a:t>
            </a:r>
            <a:r>
              <a:rPr lang="en-US" sz="3200" dirty="0">
                <a:latin typeface="Consolas" panose="020B0609020204030204" pitchFamily="49" charset="0"/>
              </a:rPr>
              <a:t>(mpg ~ </a:t>
            </a:r>
            <a:r>
              <a:rPr lang="en-US" sz="3200" dirty="0" err="1">
                <a:latin typeface="Consolas" panose="020B0609020204030204" pitchFamily="49" charset="0"/>
              </a:rPr>
              <a:t>hp</a:t>
            </a:r>
            <a:r>
              <a:rPr lang="en-US" sz="3200" dirty="0">
                <a:latin typeface="Consolas" panose="020B0609020204030204" pitchFamily="49" charset="0"/>
              </a:rPr>
              <a:t> + </a:t>
            </a:r>
            <a:r>
              <a:rPr lang="en-US" sz="3200" dirty="0" err="1">
                <a:latin typeface="Consolas" panose="020B0609020204030204" pitchFamily="49" charset="0"/>
              </a:rPr>
              <a:t>wt</a:t>
            </a:r>
            <a:r>
              <a:rPr lang="en-US" sz="3200" dirty="0">
                <a:latin typeface="Consolas" panose="020B0609020204030204" pitchFamily="49" charset="0"/>
              </a:rPr>
              <a:t>, </a:t>
            </a:r>
          </a:p>
          <a:p>
            <a:pPr marL="0" indent="0">
              <a:buNone/>
            </a:pPr>
            <a:r>
              <a:rPr lang="en-US" sz="3200" dirty="0">
                <a:latin typeface="Consolas" panose="020B0609020204030204" pitchFamily="49" charset="0"/>
              </a:rPr>
              <a:t>         data = </a:t>
            </a:r>
            <a:r>
              <a:rPr lang="en-US" sz="3200" dirty="0" err="1">
                <a:latin typeface="Consolas" panose="020B0609020204030204" pitchFamily="49" charset="0"/>
              </a:rPr>
              <a:t>mtcars</a:t>
            </a:r>
            <a:r>
              <a:rPr lang="en-US" sz="3200" dirty="0">
                <a:latin typeface="Consolas" panose="020B0609020204030204" pitchFamily="49" charset="0"/>
              </a:rPr>
              <a:t>)</a:t>
            </a:r>
          </a:p>
          <a:p>
            <a:pPr marL="0" indent="0">
              <a:buNone/>
            </a:pPr>
            <a:endParaRPr lang="en-US" sz="3200" dirty="0">
              <a:latin typeface="Consolas" panose="020B0609020204030204" pitchFamily="49" charset="0"/>
            </a:endParaRPr>
          </a:p>
          <a:p>
            <a:pPr marL="0" indent="0">
              <a:buNone/>
            </a:pPr>
            <a:r>
              <a:rPr lang="en-US" sz="3200" dirty="0" err="1">
                <a:latin typeface="Consolas" panose="020B0609020204030204" pitchFamily="49" charset="0"/>
              </a:rPr>
              <a:t>rxLogit</a:t>
            </a:r>
            <a:r>
              <a:rPr lang="en-US" sz="3200" dirty="0">
                <a:latin typeface="Consolas" panose="020B0609020204030204" pitchFamily="49" charset="0"/>
              </a:rPr>
              <a:t>(delayed ~ </a:t>
            </a:r>
            <a:r>
              <a:rPr lang="en-US" sz="3200" dirty="0" err="1">
                <a:latin typeface="Consolas" panose="020B0609020204030204" pitchFamily="49" charset="0"/>
              </a:rPr>
              <a:t>dep_time</a:t>
            </a:r>
            <a:r>
              <a:rPr lang="en-US" sz="3200" dirty="0">
                <a:latin typeface="Consolas" panose="020B0609020204030204" pitchFamily="49" charset="0"/>
              </a:rPr>
              <a:t> + </a:t>
            </a:r>
            <a:r>
              <a:rPr lang="en-US" sz="3200" dirty="0" err="1">
                <a:latin typeface="Consolas" panose="020B0609020204030204" pitchFamily="49" charset="0"/>
              </a:rPr>
              <a:t>dayOfWeek_F</a:t>
            </a:r>
            <a:r>
              <a:rPr lang="en-US" sz="3200" dirty="0">
                <a:latin typeface="Consolas" panose="020B0609020204030204" pitchFamily="49" charset="0"/>
              </a:rPr>
              <a:t>, </a:t>
            </a:r>
          </a:p>
          <a:p>
            <a:pPr marL="0" indent="0">
              <a:buNone/>
            </a:pPr>
            <a:r>
              <a:rPr lang="en-US" sz="3200" dirty="0">
                <a:latin typeface="Consolas" panose="020B0609020204030204" pitchFamily="49" charset="0"/>
              </a:rPr>
              <a:t>        data = </a:t>
            </a:r>
            <a:r>
              <a:rPr lang="en-US" sz="3200" dirty="0" err="1">
                <a:latin typeface="Consolas" panose="020B0609020204030204" pitchFamily="49" charset="0"/>
              </a:rPr>
              <a:t>flightsXdf</a:t>
            </a:r>
            <a:r>
              <a:rPr lang="en-US" sz="3200" dirty="0">
                <a:latin typeface="Consolas" panose="020B0609020204030204" pitchFamily="49" charset="0"/>
              </a:rPr>
              <a:t>)</a:t>
            </a:r>
          </a:p>
          <a:p>
            <a:pPr marL="0" indent="0">
              <a:buNone/>
            </a:pPr>
            <a:endParaRPr lang="en-US" sz="3200" dirty="0">
              <a:latin typeface="Consolas" panose="020B0609020204030204" pitchFamily="49" charset="0"/>
            </a:endParaRPr>
          </a:p>
          <a:p>
            <a:pPr marL="0" indent="0">
              <a:buNone/>
            </a:pPr>
            <a:r>
              <a:rPr lang="en-US" sz="3200" dirty="0" err="1">
                <a:latin typeface="Consolas" panose="020B0609020204030204" pitchFamily="49" charset="0"/>
              </a:rPr>
              <a:t>rxNaiveBayes</a:t>
            </a:r>
            <a:r>
              <a:rPr lang="en-US" sz="3200" dirty="0">
                <a:latin typeface="Consolas" panose="020B0609020204030204" pitchFamily="49" charset="0"/>
              </a:rPr>
              <a:t>(Species ~ </a:t>
            </a:r>
            <a:r>
              <a:rPr lang="en-US" sz="3200" dirty="0" err="1">
                <a:latin typeface="Consolas" panose="020B0609020204030204" pitchFamily="49" charset="0"/>
              </a:rPr>
              <a:t>Sepal.Length</a:t>
            </a:r>
            <a:r>
              <a:rPr lang="en-US" sz="3200" dirty="0">
                <a:latin typeface="Consolas" panose="020B0609020204030204" pitchFamily="49" charset="0"/>
              </a:rPr>
              <a:t> + </a:t>
            </a:r>
            <a:r>
              <a:rPr lang="en-US" sz="3200" dirty="0" err="1">
                <a:latin typeface="Consolas" panose="020B0609020204030204" pitchFamily="49" charset="0"/>
              </a:rPr>
              <a:t>Sepal.Width</a:t>
            </a:r>
            <a:r>
              <a:rPr lang="en-US" sz="3200" dirty="0">
                <a:latin typeface="Consolas" panose="020B0609020204030204" pitchFamily="49" charset="0"/>
              </a:rPr>
              <a:t>,</a:t>
            </a:r>
          </a:p>
          <a:p>
            <a:pPr marL="0" indent="0">
              <a:buNone/>
            </a:pPr>
            <a:r>
              <a:rPr lang="en-US" sz="3200" dirty="0">
                <a:latin typeface="Consolas" panose="020B0609020204030204" pitchFamily="49" charset="0"/>
              </a:rPr>
              <a:t>             data = iris)</a:t>
            </a:r>
          </a:p>
        </p:txBody>
      </p:sp>
    </p:spTree>
    <p:extLst>
      <p:ext uri="{BB962C8B-B14F-4D97-AF65-F5344CB8AC3E}">
        <p14:creationId xmlns:p14="http://schemas.microsoft.com/office/powerpoint/2010/main" val="18117557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2"/>
            <a:ext cx="11887200" cy="3797291"/>
          </a:xfrm>
        </p:spPr>
        <p:txBody>
          <a:bodyPr/>
          <a:lstStyle/>
          <a:p>
            <a:endParaRPr lang="en-US" dirty="0"/>
          </a:p>
          <a:p>
            <a:r>
              <a:rPr lang="en-US" dirty="0"/>
              <a:t>Load data (</a:t>
            </a:r>
            <a:r>
              <a:rPr lang="en-US" dirty="0" err="1"/>
              <a:t>rxImport</a:t>
            </a:r>
            <a:r>
              <a:rPr lang="en-US" dirty="0"/>
              <a:t>)</a:t>
            </a:r>
          </a:p>
          <a:p>
            <a:r>
              <a:rPr lang="en-US" dirty="0"/>
              <a:t>Exploratory analysis (rxGetInfo, </a:t>
            </a:r>
            <a:r>
              <a:rPr lang="en-US" dirty="0" err="1"/>
              <a:t>rxSummary</a:t>
            </a:r>
            <a:r>
              <a:rPr lang="en-US" dirty="0"/>
              <a:t>, rxCube)</a:t>
            </a:r>
          </a:p>
          <a:p>
            <a:r>
              <a:rPr lang="en-US" dirty="0"/>
              <a:t>Clean data (</a:t>
            </a:r>
            <a:r>
              <a:rPr lang="en-US" dirty="0" err="1"/>
              <a:t>rxDataStep</a:t>
            </a:r>
            <a:r>
              <a:rPr lang="en-US" dirty="0"/>
              <a:t>, </a:t>
            </a:r>
            <a:r>
              <a:rPr lang="en-US" dirty="0" err="1"/>
              <a:t>rxFactors</a:t>
            </a:r>
            <a:r>
              <a:rPr lang="en-US" dirty="0"/>
              <a:t>)</a:t>
            </a:r>
          </a:p>
          <a:p>
            <a:r>
              <a:rPr lang="en-US" dirty="0"/>
              <a:t>Build a model – or several! (</a:t>
            </a:r>
            <a:r>
              <a:rPr lang="en-US" dirty="0" err="1"/>
              <a:t>rxLinMod</a:t>
            </a:r>
            <a:r>
              <a:rPr lang="en-US" dirty="0"/>
              <a:t>, </a:t>
            </a:r>
            <a:r>
              <a:rPr lang="en-US" dirty="0" err="1"/>
              <a:t>rxGLM</a:t>
            </a:r>
            <a:r>
              <a:rPr lang="en-US" dirty="0"/>
              <a:t>, </a:t>
            </a:r>
            <a:r>
              <a:rPr lang="en-US" dirty="0" err="1"/>
              <a:t>etc</a:t>
            </a:r>
            <a:r>
              <a:rPr lang="en-US" dirty="0"/>
              <a:t>)</a:t>
            </a:r>
          </a:p>
          <a:p>
            <a:r>
              <a:rPr lang="en-US" dirty="0"/>
              <a:t>Evaluate and Predict (</a:t>
            </a:r>
            <a:r>
              <a:rPr lang="en-US" dirty="0" err="1"/>
              <a:t>rxPredict</a:t>
            </a:r>
            <a:r>
              <a:rPr lang="en-US" dirty="0"/>
              <a:t>)</a:t>
            </a:r>
          </a:p>
        </p:txBody>
      </p:sp>
      <p:sp>
        <p:nvSpPr>
          <p:cNvPr id="3" name="Title 2"/>
          <p:cNvSpPr>
            <a:spLocks noGrp="1"/>
          </p:cNvSpPr>
          <p:nvPr>
            <p:ph type="title"/>
          </p:nvPr>
        </p:nvSpPr>
        <p:spPr/>
        <p:txBody>
          <a:bodyPr/>
          <a:lstStyle/>
          <a:p>
            <a:r>
              <a:rPr lang="en-US" dirty="0"/>
              <a:t>Modeling Workflow in MRS</a:t>
            </a:r>
          </a:p>
        </p:txBody>
      </p:sp>
    </p:spTree>
    <p:extLst>
      <p:ext uri="{BB962C8B-B14F-4D97-AF65-F5344CB8AC3E}">
        <p14:creationId xmlns:p14="http://schemas.microsoft.com/office/powerpoint/2010/main" val="7694011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 Evaluation and Prediction</a:t>
            </a:r>
          </a:p>
        </p:txBody>
      </p:sp>
      <p:sp>
        <p:nvSpPr>
          <p:cNvPr id="3" name="Content Placeholder 2"/>
          <p:cNvSpPr>
            <a:spLocks noGrp="1"/>
          </p:cNvSpPr>
          <p:nvPr>
            <p:ph sz="quarter" idx="10"/>
          </p:nvPr>
        </p:nvSpPr>
        <p:spPr>
          <a:xfrm>
            <a:off x="274638" y="1212850"/>
            <a:ext cx="11887200" cy="6860340"/>
          </a:xfrm>
        </p:spPr>
        <p:txBody>
          <a:bodyPr/>
          <a:lstStyle/>
          <a:p>
            <a:endParaRPr lang="en-US" dirty="0"/>
          </a:p>
          <a:p>
            <a:r>
              <a:rPr lang="en-US" dirty="0"/>
              <a:t>MRS models don’t include fitted values or residuals by default</a:t>
            </a:r>
          </a:p>
          <a:p>
            <a:r>
              <a:rPr lang="en-US" dirty="0"/>
              <a:t>Generate fitted values, residuals, and predictions with </a:t>
            </a:r>
            <a:r>
              <a:rPr lang="en-US" dirty="0" err="1"/>
              <a:t>rxPredict</a:t>
            </a:r>
            <a:r>
              <a:rPr lang="en-US" dirty="0"/>
              <a:t>:</a:t>
            </a:r>
          </a:p>
          <a:p>
            <a:pPr marL="0" indent="0">
              <a:buNone/>
            </a:pPr>
            <a:endParaRPr lang="en-US" dirty="0"/>
          </a:p>
          <a:p>
            <a:pPr marL="0" indent="0">
              <a:buNone/>
            </a:pPr>
            <a:r>
              <a:rPr lang="en-US" sz="3000" dirty="0">
                <a:latin typeface="Consolas" panose="020B0609020204030204" pitchFamily="49" charset="0"/>
              </a:rPr>
              <a:t>     # Fitted values: data used to fit model</a:t>
            </a:r>
          </a:p>
          <a:p>
            <a:pPr marL="0" indent="0">
              <a:buNone/>
            </a:pPr>
            <a:r>
              <a:rPr lang="en-US" dirty="0">
                <a:latin typeface="Consolas" panose="020B0609020204030204" pitchFamily="49" charset="0"/>
              </a:rPr>
              <a:t>    </a:t>
            </a:r>
            <a:r>
              <a:rPr lang="en-US" sz="3000" dirty="0" err="1">
                <a:latin typeface="Consolas" panose="020B0609020204030204" pitchFamily="49" charset="0"/>
              </a:rPr>
              <a:t>rxPredict</a:t>
            </a:r>
            <a:r>
              <a:rPr lang="en-US" sz="3000" dirty="0">
                <a:latin typeface="Consolas" panose="020B0609020204030204" pitchFamily="49" charset="0"/>
              </a:rPr>
              <a:t>(</a:t>
            </a:r>
            <a:r>
              <a:rPr lang="en-US" sz="3000" dirty="0" err="1">
                <a:latin typeface="Consolas" panose="020B0609020204030204" pitchFamily="49" charset="0"/>
              </a:rPr>
              <a:t>modelObject</a:t>
            </a:r>
            <a:r>
              <a:rPr lang="en-US" sz="3000" dirty="0">
                <a:latin typeface="Consolas" panose="020B0609020204030204" pitchFamily="49" charset="0"/>
              </a:rPr>
              <a:t> = </a:t>
            </a:r>
            <a:r>
              <a:rPr lang="en-US" sz="3000" dirty="0" err="1">
                <a:latin typeface="Consolas" panose="020B0609020204030204" pitchFamily="49" charset="0"/>
              </a:rPr>
              <a:t>delayMod</a:t>
            </a:r>
            <a:r>
              <a:rPr lang="en-US" sz="3000" dirty="0">
                <a:latin typeface="Consolas" panose="020B0609020204030204" pitchFamily="49" charset="0"/>
              </a:rPr>
              <a:t>, </a:t>
            </a:r>
          </a:p>
          <a:p>
            <a:pPr marL="0" indent="0">
              <a:buNone/>
            </a:pPr>
            <a:r>
              <a:rPr lang="en-US" sz="3000" dirty="0">
                <a:latin typeface="Consolas" panose="020B0609020204030204" pitchFamily="49" charset="0"/>
              </a:rPr>
              <a:t>               data = </a:t>
            </a:r>
            <a:r>
              <a:rPr lang="en-US" sz="3000" dirty="0" err="1">
                <a:latin typeface="Consolas" panose="020B0609020204030204" pitchFamily="49" charset="0"/>
              </a:rPr>
              <a:t>flightsXdf</a:t>
            </a:r>
            <a:r>
              <a:rPr lang="en-US" sz="3000" dirty="0">
                <a:latin typeface="Consolas" panose="020B0609020204030204" pitchFamily="49" charset="0"/>
              </a:rPr>
              <a:t>,</a:t>
            </a:r>
          </a:p>
          <a:p>
            <a:pPr marL="0" indent="0">
              <a:buNone/>
            </a:pPr>
            <a:r>
              <a:rPr lang="en-US" sz="3000" dirty="0">
                <a:latin typeface="Consolas" panose="020B0609020204030204" pitchFamily="49" charset="0"/>
              </a:rPr>
              <a:t>               </a:t>
            </a:r>
            <a:r>
              <a:rPr lang="en-US" sz="3000" dirty="0" err="1">
                <a:latin typeface="Consolas" panose="020B0609020204030204" pitchFamily="49" charset="0"/>
              </a:rPr>
              <a:t>outData</a:t>
            </a:r>
            <a:r>
              <a:rPr lang="en-US" sz="3000" dirty="0">
                <a:latin typeface="Consolas" panose="020B0609020204030204" pitchFamily="49" charset="0"/>
              </a:rPr>
              <a:t> = </a:t>
            </a:r>
            <a:r>
              <a:rPr lang="en-US" sz="3000" dirty="0" err="1">
                <a:latin typeface="Consolas" panose="020B0609020204030204" pitchFamily="49" charset="0"/>
              </a:rPr>
              <a:t>flightsXdf</a:t>
            </a:r>
            <a:r>
              <a:rPr lang="en-US" sz="3000" dirty="0">
                <a:latin typeface="Consolas" panose="020B0609020204030204" pitchFamily="49" charset="0"/>
              </a:rPr>
              <a:t>)</a:t>
            </a:r>
          </a:p>
          <a:p>
            <a:endParaRPr lang="en-US" dirty="0"/>
          </a:p>
          <a:p>
            <a:endParaRPr lang="en-US" dirty="0"/>
          </a:p>
        </p:txBody>
      </p:sp>
    </p:spTree>
    <p:extLst>
      <p:ext uri="{BB962C8B-B14F-4D97-AF65-F5344CB8AC3E}">
        <p14:creationId xmlns:p14="http://schemas.microsoft.com/office/powerpoint/2010/main" val="27121347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 Evaluation and Prediction</a:t>
            </a:r>
          </a:p>
        </p:txBody>
      </p:sp>
      <p:sp>
        <p:nvSpPr>
          <p:cNvPr id="3" name="Content Placeholder 2"/>
          <p:cNvSpPr>
            <a:spLocks noGrp="1"/>
          </p:cNvSpPr>
          <p:nvPr>
            <p:ph sz="quarter" idx="10"/>
          </p:nvPr>
        </p:nvSpPr>
        <p:spPr>
          <a:xfrm>
            <a:off x="274638" y="1212850"/>
            <a:ext cx="11887200" cy="4340419"/>
          </a:xfrm>
        </p:spPr>
        <p:txBody>
          <a:bodyPr/>
          <a:lstStyle/>
          <a:p>
            <a:endParaRPr lang="en-US" dirty="0"/>
          </a:p>
          <a:p>
            <a:r>
              <a:rPr lang="en-US" dirty="0"/>
              <a:t>Other options</a:t>
            </a:r>
          </a:p>
          <a:p>
            <a:pPr lvl="1"/>
            <a:r>
              <a:rPr lang="en-US" dirty="0"/>
              <a:t>Residuals:                             </a:t>
            </a:r>
            <a:r>
              <a:rPr lang="en-US" dirty="0" err="1">
                <a:latin typeface="Consolas" panose="020B0609020204030204" pitchFamily="49" charset="0"/>
              </a:rPr>
              <a:t>computeResiduals</a:t>
            </a:r>
            <a:r>
              <a:rPr lang="en-US" dirty="0">
                <a:latin typeface="Consolas" panose="020B0609020204030204" pitchFamily="49" charset="0"/>
              </a:rPr>
              <a:t> = TRUE</a:t>
            </a:r>
          </a:p>
          <a:p>
            <a:pPr lvl="1"/>
            <a:r>
              <a:rPr lang="en-US" dirty="0"/>
              <a:t>Standard Errors:                   </a:t>
            </a:r>
            <a:r>
              <a:rPr lang="en-US" dirty="0" err="1">
                <a:latin typeface="Consolas" panose="020B0609020204030204" pitchFamily="49" charset="0"/>
              </a:rPr>
              <a:t>computeStdErrors</a:t>
            </a:r>
            <a:r>
              <a:rPr lang="en-US" dirty="0">
                <a:latin typeface="Consolas" panose="020B0609020204030204" pitchFamily="49" charset="0"/>
              </a:rPr>
              <a:t> = TRUE</a:t>
            </a:r>
          </a:p>
          <a:p>
            <a:pPr lvl="1"/>
            <a:r>
              <a:rPr lang="en-US" dirty="0"/>
              <a:t>Confidence intervals:           </a:t>
            </a:r>
            <a:r>
              <a:rPr lang="en-US" dirty="0">
                <a:latin typeface="Consolas" panose="020B0609020204030204" pitchFamily="49" charset="0"/>
              </a:rPr>
              <a:t>interval = “confidence”</a:t>
            </a:r>
          </a:p>
          <a:p>
            <a:pPr lvl="1"/>
            <a:r>
              <a:rPr lang="en-US" dirty="0"/>
              <a:t>Prediction intervals:             </a:t>
            </a:r>
            <a:r>
              <a:rPr lang="en-US" dirty="0">
                <a:latin typeface="Consolas" panose="020B0609020204030204" pitchFamily="49" charset="0"/>
              </a:rPr>
              <a:t>interval = “prediction”</a:t>
            </a:r>
          </a:p>
          <a:p>
            <a:pPr marL="342955" lvl="1" indent="0">
              <a:buNone/>
            </a:pPr>
            <a:endParaRPr lang="en-US" dirty="0"/>
          </a:p>
          <a:p>
            <a:r>
              <a:rPr lang="en-US" dirty="0"/>
              <a:t>For binary classifiers: </a:t>
            </a:r>
            <a:r>
              <a:rPr lang="en-US" dirty="0" err="1"/>
              <a:t>rxRocCurve</a:t>
            </a:r>
            <a:endParaRPr lang="en-US" dirty="0"/>
          </a:p>
          <a:p>
            <a:pPr lvl="1"/>
            <a:r>
              <a:rPr lang="en-US" dirty="0"/>
              <a:t>Compares actual values to one or more predictions generated by </a:t>
            </a:r>
            <a:r>
              <a:rPr lang="en-US" dirty="0" err="1"/>
              <a:t>rxPredict</a:t>
            </a:r>
            <a:endParaRPr lang="en-US" sz="2001" dirty="0">
              <a:latin typeface="Consolas" panose="020B0609020204030204" pitchFamily="49" charset="0"/>
            </a:endParaRPr>
          </a:p>
        </p:txBody>
      </p:sp>
    </p:spTree>
    <p:extLst>
      <p:ext uri="{BB962C8B-B14F-4D97-AF65-F5344CB8AC3E}">
        <p14:creationId xmlns:p14="http://schemas.microsoft.com/office/powerpoint/2010/main" val="1714036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2"/>
            <a:ext cx="11887200" cy="3797291"/>
          </a:xfrm>
        </p:spPr>
        <p:txBody>
          <a:bodyPr/>
          <a:lstStyle/>
          <a:p>
            <a:endParaRPr lang="en-US" dirty="0"/>
          </a:p>
          <a:p>
            <a:r>
              <a:rPr lang="en-US" dirty="0"/>
              <a:t>Load data (</a:t>
            </a:r>
            <a:r>
              <a:rPr lang="en-US" dirty="0" err="1"/>
              <a:t>rxImport</a:t>
            </a:r>
            <a:r>
              <a:rPr lang="en-US" dirty="0"/>
              <a:t>)</a:t>
            </a:r>
          </a:p>
          <a:p>
            <a:r>
              <a:rPr lang="en-US" dirty="0"/>
              <a:t>Exploratory analysis (rxGetInfo, </a:t>
            </a:r>
            <a:r>
              <a:rPr lang="en-US" dirty="0" err="1"/>
              <a:t>rxSummary</a:t>
            </a:r>
            <a:r>
              <a:rPr lang="en-US" dirty="0"/>
              <a:t>, rxCube)</a:t>
            </a:r>
          </a:p>
          <a:p>
            <a:r>
              <a:rPr lang="en-US" dirty="0"/>
              <a:t>Clean data (</a:t>
            </a:r>
            <a:r>
              <a:rPr lang="en-US" dirty="0" err="1"/>
              <a:t>rxDataStep</a:t>
            </a:r>
            <a:r>
              <a:rPr lang="en-US" dirty="0"/>
              <a:t>, </a:t>
            </a:r>
            <a:r>
              <a:rPr lang="en-US" dirty="0" err="1"/>
              <a:t>rxFactors</a:t>
            </a:r>
            <a:r>
              <a:rPr lang="en-US" dirty="0"/>
              <a:t>)</a:t>
            </a:r>
          </a:p>
          <a:p>
            <a:r>
              <a:rPr lang="en-US" dirty="0"/>
              <a:t>Build a model – or several! (</a:t>
            </a:r>
            <a:r>
              <a:rPr lang="en-US" dirty="0" err="1"/>
              <a:t>rxLinMod</a:t>
            </a:r>
            <a:r>
              <a:rPr lang="en-US" dirty="0"/>
              <a:t>, </a:t>
            </a:r>
            <a:r>
              <a:rPr lang="en-US" dirty="0" err="1"/>
              <a:t>rxGLM</a:t>
            </a:r>
            <a:r>
              <a:rPr lang="en-US" dirty="0"/>
              <a:t>, </a:t>
            </a:r>
            <a:r>
              <a:rPr lang="en-US" dirty="0" err="1"/>
              <a:t>etc</a:t>
            </a:r>
            <a:r>
              <a:rPr lang="en-US" dirty="0"/>
              <a:t>)</a:t>
            </a:r>
          </a:p>
          <a:p>
            <a:r>
              <a:rPr lang="en-US" dirty="0"/>
              <a:t>Evaluate and Predict (</a:t>
            </a:r>
            <a:r>
              <a:rPr lang="en-US" dirty="0" err="1"/>
              <a:t>rxPredict</a:t>
            </a:r>
            <a:r>
              <a:rPr lang="en-US" dirty="0"/>
              <a:t>)</a:t>
            </a:r>
          </a:p>
        </p:txBody>
      </p:sp>
      <p:sp>
        <p:nvSpPr>
          <p:cNvPr id="3" name="Title 2"/>
          <p:cNvSpPr>
            <a:spLocks noGrp="1"/>
          </p:cNvSpPr>
          <p:nvPr>
            <p:ph type="title"/>
          </p:nvPr>
        </p:nvSpPr>
        <p:spPr/>
        <p:txBody>
          <a:bodyPr/>
          <a:lstStyle/>
          <a:p>
            <a:r>
              <a:rPr lang="en-US" dirty="0"/>
              <a:t>Modeling Workflow in MRS</a:t>
            </a:r>
          </a:p>
        </p:txBody>
      </p:sp>
    </p:spTree>
    <p:extLst>
      <p:ext uri="{BB962C8B-B14F-4D97-AF65-F5344CB8AC3E}">
        <p14:creationId xmlns:p14="http://schemas.microsoft.com/office/powerpoint/2010/main" val="38895026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1"/>
            <a:ext cx="11887200" cy="5146922"/>
          </a:xfrm>
        </p:spPr>
        <p:txBody>
          <a:bodyPr/>
          <a:lstStyle/>
          <a:p>
            <a:pPr marL="0" indent="0">
              <a:buNone/>
            </a:pPr>
            <a:r>
              <a:rPr lang="en-US" dirty="0"/>
              <a:t>MRS extends open-source R to allow:</a:t>
            </a:r>
          </a:p>
          <a:p>
            <a:pPr lvl="1"/>
            <a:endParaRPr lang="en-US" dirty="0"/>
          </a:p>
          <a:p>
            <a:r>
              <a:rPr lang="en-US" dirty="0"/>
              <a:t>Multi-threading</a:t>
            </a:r>
          </a:p>
          <a:p>
            <a:pPr lvl="1"/>
            <a:r>
              <a:rPr lang="en-US" dirty="0"/>
              <a:t>Matrix operations, linear algebra, and many other math operations run on all available cores</a:t>
            </a:r>
          </a:p>
          <a:p>
            <a:pPr lvl="2"/>
            <a:endParaRPr lang="en-US" dirty="0"/>
          </a:p>
          <a:p>
            <a:r>
              <a:rPr lang="en-US" dirty="0"/>
              <a:t>Parallel processing</a:t>
            </a:r>
          </a:p>
          <a:p>
            <a:pPr lvl="1"/>
            <a:r>
              <a:rPr lang="en-US" dirty="0" err="1"/>
              <a:t>ScaleR</a:t>
            </a:r>
            <a:r>
              <a:rPr lang="en-US" dirty="0"/>
              <a:t> functions utilize all available resources, local or distributed</a:t>
            </a:r>
          </a:p>
          <a:p>
            <a:pPr lvl="2"/>
            <a:endParaRPr lang="en-US" dirty="0"/>
          </a:p>
          <a:p>
            <a:r>
              <a:rPr lang="en-US" dirty="0"/>
              <a:t>On-disk data storage</a:t>
            </a:r>
          </a:p>
          <a:p>
            <a:pPr lvl="1"/>
            <a:r>
              <a:rPr lang="en-US" dirty="0"/>
              <a:t>RAM limitations lifted – Break Through Your Memory Barrier!</a:t>
            </a:r>
          </a:p>
        </p:txBody>
      </p:sp>
      <p:sp>
        <p:nvSpPr>
          <p:cNvPr id="2" name="Title 1"/>
          <p:cNvSpPr>
            <a:spLocks noGrp="1"/>
          </p:cNvSpPr>
          <p:nvPr>
            <p:ph type="title"/>
          </p:nvPr>
        </p:nvSpPr>
        <p:spPr/>
        <p:txBody>
          <a:bodyPr/>
          <a:lstStyle/>
          <a:p>
            <a:r>
              <a:rPr lang="en-US" dirty="0"/>
              <a:t>Microsoft R Server</a:t>
            </a:r>
          </a:p>
        </p:txBody>
      </p:sp>
    </p:spTree>
    <p:extLst>
      <p:ext uri="{BB962C8B-B14F-4D97-AF65-F5344CB8AC3E}">
        <p14:creationId xmlns:p14="http://schemas.microsoft.com/office/powerpoint/2010/main" val="1708517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bwMode="auto">
          <a:xfrm>
            <a:off x="2821258" y="2364061"/>
            <a:ext cx="1081669" cy="2910468"/>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83"/>
          </a:p>
        </p:txBody>
      </p:sp>
      <p:sp>
        <p:nvSpPr>
          <p:cNvPr id="59" name="Oval 2"/>
          <p:cNvSpPr>
            <a:spLocks noChangeAspect="1"/>
          </p:cNvSpPr>
          <p:nvPr/>
        </p:nvSpPr>
        <p:spPr bwMode="auto">
          <a:xfrm>
            <a:off x="600470" y="1805644"/>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442" fontAlgn="base">
              <a:spcBef>
                <a:spcPct val="0"/>
              </a:spcBef>
              <a:spcAft>
                <a:spcPct val="0"/>
              </a:spcAft>
              <a:defRPr/>
            </a:pPr>
            <a:endParaRPr lang="en-US" sz="2040" spc="-52"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600470" y="3265155"/>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442" fontAlgn="base">
              <a:spcBef>
                <a:spcPct val="0"/>
              </a:spcBef>
              <a:spcAft>
                <a:spcPct val="0"/>
              </a:spcAft>
            </a:pPr>
            <a:endParaRPr lang="en-US" sz="2040" spc="-52"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600470" y="4724666"/>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442" fontAlgn="base">
              <a:spcBef>
                <a:spcPct val="0"/>
              </a:spcBef>
              <a:spcAft>
                <a:spcPct val="0"/>
              </a:spcAft>
            </a:pPr>
            <a:endParaRPr lang="en-US" sz="2040" spc="-52"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423143" y="3811321"/>
            <a:ext cx="1002086"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641814" y="2225707"/>
            <a:ext cx="1239705" cy="544808"/>
          </a:xfrm>
          <a:prstGeom prst="rect">
            <a:avLst/>
          </a:prstGeom>
          <a:noFill/>
        </p:spPr>
        <p:txBody>
          <a:bodyPr wrap="square" lIns="182827" tIns="146262" rIns="182827" bIns="146262" rtlCol="0">
            <a:spAutoFit/>
          </a:bodyPr>
          <a:lstStyle/>
          <a:p>
            <a:pPr defTabSz="932536">
              <a:lnSpc>
                <a:spcPct val="90000"/>
              </a:lnSpc>
              <a:spcBef>
                <a:spcPct val="0"/>
              </a:spcBef>
              <a:spcAft>
                <a:spcPts val="600"/>
              </a:spcAft>
              <a:defRPr/>
            </a:pPr>
            <a:r>
              <a:rPr lang="en-US" sz="1801" spc="-30"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255032" y="3033210"/>
            <a:ext cx="1778897" cy="972489"/>
          </a:xfrm>
          <a:prstGeom prst="rect">
            <a:avLst/>
          </a:prstGeom>
          <a:noFill/>
        </p:spPr>
        <p:txBody>
          <a:bodyPr wrap="square" lIns="182827" tIns="146262" rIns="182827" bIns="146262" rtlCol="0">
            <a:spAutoFit/>
          </a:bodyPr>
          <a:lstStyle/>
          <a:p>
            <a:pPr algn="ctr" defTabSz="724990">
              <a:spcBef>
                <a:spcPct val="0"/>
              </a:spcBef>
              <a:spcAft>
                <a:spcPct val="35000"/>
              </a:spcAft>
              <a:defRPr/>
            </a:pPr>
            <a:r>
              <a:rPr lang="en-US" sz="4400" b="1" spc="-30"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839573" y="3842539"/>
            <a:ext cx="1754729"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42315" y="2145399"/>
            <a:ext cx="613590" cy="485420"/>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536">
              <a:defRPr/>
            </a:pPr>
            <a:endParaRPr lang="en-US" sz="1801">
              <a:latin typeface="Segoe UI"/>
            </a:endParaRPr>
          </a:p>
        </p:txBody>
      </p:sp>
      <p:sp>
        <p:nvSpPr>
          <p:cNvPr id="3" name="TextBox 2"/>
          <p:cNvSpPr txBox="1"/>
          <p:nvPr/>
        </p:nvSpPr>
        <p:spPr>
          <a:xfrm>
            <a:off x="1696777" y="2055565"/>
            <a:ext cx="1154003" cy="794235"/>
          </a:xfrm>
          <a:prstGeom prst="rect">
            <a:avLst/>
          </a:prstGeom>
          <a:noFill/>
        </p:spPr>
        <p:txBody>
          <a:bodyPr wrap="square" lIns="182827" tIns="146262" rIns="182827" bIns="146262" rtlCol="0">
            <a:spAutoFit/>
          </a:bodyPr>
          <a:lstStyle/>
          <a:p>
            <a:pPr defTabSz="932536">
              <a:lnSpc>
                <a:spcPct val="90000"/>
              </a:lnSpc>
              <a:spcAft>
                <a:spcPts val="600"/>
              </a:spcAft>
              <a:defRPr/>
            </a:pPr>
            <a:r>
              <a:rPr lang="en-US" sz="1801" spc="-30"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731490" y="3555601"/>
            <a:ext cx="1154003" cy="544808"/>
          </a:xfrm>
          <a:prstGeom prst="rect">
            <a:avLst/>
          </a:prstGeom>
          <a:noFill/>
        </p:spPr>
        <p:txBody>
          <a:bodyPr wrap="square" lIns="182827" tIns="146262" rIns="182827" bIns="146262" rtlCol="0">
            <a:spAutoFit/>
          </a:bodyPr>
          <a:lstStyle/>
          <a:p>
            <a:pPr defTabSz="932536">
              <a:lnSpc>
                <a:spcPct val="90000"/>
              </a:lnSpc>
              <a:spcBef>
                <a:spcPct val="0"/>
              </a:spcBef>
              <a:spcAft>
                <a:spcPts val="600"/>
              </a:spcAft>
              <a:defRPr/>
            </a:pPr>
            <a:r>
              <a:rPr lang="en-US" sz="1801" spc="-30"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23166" y="3520067"/>
            <a:ext cx="451893" cy="644949"/>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536">
              <a:defRPr/>
            </a:pPr>
            <a:endParaRPr lang="en-US" sz="1801">
              <a:latin typeface="Segoe UI"/>
            </a:endParaRPr>
          </a:p>
        </p:txBody>
      </p:sp>
      <p:sp>
        <p:nvSpPr>
          <p:cNvPr id="110" name="TextBox 109"/>
          <p:cNvSpPr txBox="1"/>
          <p:nvPr/>
        </p:nvSpPr>
        <p:spPr>
          <a:xfrm>
            <a:off x="1743064" y="4744349"/>
            <a:ext cx="1443707" cy="1043662"/>
          </a:xfrm>
          <a:prstGeom prst="rect">
            <a:avLst/>
          </a:prstGeom>
          <a:noFill/>
        </p:spPr>
        <p:txBody>
          <a:bodyPr wrap="square" lIns="182827" tIns="146262" rIns="182827" bIns="146262" rtlCol="0">
            <a:spAutoFit/>
          </a:bodyPr>
          <a:lstStyle/>
          <a:p>
            <a:pPr defTabSz="932536">
              <a:lnSpc>
                <a:spcPct val="90000"/>
              </a:lnSpc>
              <a:spcBef>
                <a:spcPct val="0"/>
              </a:spcBef>
              <a:defRPr/>
            </a:pPr>
            <a:r>
              <a:rPr lang="en-US" sz="1801" spc="-30" dirty="0">
                <a:latin typeface="Segoe UI Semilight" panose="020B0402040204020203" pitchFamily="34" charset="0"/>
                <a:cs typeface="Segoe UI Semilight" panose="020B0402040204020203" pitchFamily="34" charset="0"/>
              </a:rPr>
              <a:t>Sensors </a:t>
            </a:r>
            <a:br>
              <a:rPr lang="en-US" sz="1801" spc="-30" dirty="0">
                <a:latin typeface="Segoe UI Semilight" panose="020B0402040204020203" pitchFamily="34" charset="0"/>
                <a:cs typeface="Segoe UI Semilight" panose="020B0402040204020203" pitchFamily="34" charset="0"/>
              </a:rPr>
            </a:br>
            <a:r>
              <a:rPr lang="en-US" sz="1801" spc="-30" dirty="0">
                <a:latin typeface="Segoe UI Semilight" panose="020B0402040204020203" pitchFamily="34" charset="0"/>
                <a:cs typeface="Segoe UI Semilight" panose="020B0402040204020203" pitchFamily="34" charset="0"/>
              </a:rPr>
              <a:t>and </a:t>
            </a:r>
            <a:br>
              <a:rPr lang="en-US" sz="1801" spc="-30" dirty="0">
                <a:latin typeface="Segoe UI Semilight" panose="020B0402040204020203" pitchFamily="34" charset="0"/>
                <a:cs typeface="Segoe UI Semilight" panose="020B0402040204020203" pitchFamily="34" charset="0"/>
              </a:rPr>
            </a:br>
            <a:r>
              <a:rPr lang="en-US" sz="1801" spc="-30"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47691" y="295277"/>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894">
              <a:defRPr/>
            </a:pPr>
            <a:endParaRPr lang="en-US"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917411" y="6071013"/>
            <a:ext cx="8656438" cy="373727"/>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24990">
                <a:spcBef>
                  <a:spcPct val="0"/>
                </a:spcBef>
                <a:spcAft>
                  <a:spcPct val="35000"/>
                </a:spcAft>
                <a:defRPr/>
              </a:pPr>
              <a:r>
                <a:rPr lang="en-US" sz="1801" b="1" spc="-30"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24990">
                <a:spcBef>
                  <a:spcPct val="0"/>
                </a:spcBef>
                <a:spcAft>
                  <a:spcPct val="35000"/>
                </a:spcAft>
                <a:defRPr/>
              </a:pPr>
              <a:r>
                <a:rPr lang="en-US" sz="1801" b="1" spc="-30"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1001" fontAlgn="base">
                <a:lnSpc>
                  <a:spcPct val="90000"/>
                </a:lnSpc>
                <a:spcBef>
                  <a:spcPct val="0"/>
                </a:spcBef>
                <a:spcAft>
                  <a:spcPct val="0"/>
                </a:spcAft>
                <a:defRPr/>
              </a:pPr>
              <a:endParaRPr lang="en-US" sz="2448"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24990">
                <a:spcBef>
                  <a:spcPct val="0"/>
                </a:spcBef>
                <a:spcAft>
                  <a:spcPct val="35000"/>
                </a:spcAft>
                <a:defRPr/>
              </a:pPr>
              <a:r>
                <a:rPr lang="en-US" sz="1801" b="1" spc="-30"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1001" fontAlgn="base">
                <a:lnSpc>
                  <a:spcPct val="90000"/>
                </a:lnSpc>
                <a:spcBef>
                  <a:spcPct val="0"/>
                </a:spcBef>
                <a:spcAft>
                  <a:spcPct val="0"/>
                </a:spcAft>
                <a:defRPr/>
              </a:pPr>
              <a:endParaRPr lang="en-US" sz="2448"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8006475" y="2364061"/>
            <a:ext cx="459786" cy="2910468"/>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83"/>
          </a:p>
        </p:txBody>
      </p:sp>
      <p:grpSp>
        <p:nvGrpSpPr>
          <p:cNvPr id="2" name="Group 1"/>
          <p:cNvGrpSpPr/>
          <p:nvPr/>
        </p:nvGrpSpPr>
        <p:grpSpPr>
          <a:xfrm>
            <a:off x="8425228" y="1922173"/>
            <a:ext cx="1097280" cy="1096995"/>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442" fontAlgn="base">
                <a:spcBef>
                  <a:spcPct val="0"/>
                </a:spcBef>
                <a:spcAft>
                  <a:spcPct val="0"/>
                </a:spcAft>
              </a:pPr>
              <a:endParaRPr lang="en-US" sz="2040" spc="-52"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515"/>
              <a:endParaRPr lang="en-US" sz="1765" dirty="0"/>
            </a:p>
          </p:txBody>
        </p:sp>
      </p:grpSp>
      <p:sp>
        <p:nvSpPr>
          <p:cNvPr id="66" name="Freeform 16"/>
          <p:cNvSpPr>
            <a:spLocks noChangeAspect="1" noEditPoints="1"/>
          </p:cNvSpPr>
          <p:nvPr/>
        </p:nvSpPr>
        <p:spPr bwMode="auto">
          <a:xfrm>
            <a:off x="878956" y="5051541"/>
            <a:ext cx="576951" cy="530501"/>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716"/>
            <a:endParaRPr lang="en-US" sz="1483"/>
          </a:p>
        </p:txBody>
      </p:sp>
      <p:sp>
        <p:nvSpPr>
          <p:cNvPr id="67" name="TextBox 66"/>
          <p:cNvSpPr txBox="1"/>
          <p:nvPr/>
        </p:nvSpPr>
        <p:spPr>
          <a:xfrm>
            <a:off x="9641811" y="4853796"/>
            <a:ext cx="1824554" cy="794235"/>
          </a:xfrm>
          <a:prstGeom prst="rect">
            <a:avLst/>
          </a:prstGeom>
          <a:noFill/>
        </p:spPr>
        <p:txBody>
          <a:bodyPr wrap="square" lIns="182827" tIns="146262" rIns="182827" bIns="146262" rtlCol="0">
            <a:spAutoFit/>
          </a:bodyPr>
          <a:lstStyle/>
          <a:p>
            <a:pPr defTabSz="932536">
              <a:lnSpc>
                <a:spcPct val="90000"/>
              </a:lnSpc>
              <a:spcBef>
                <a:spcPct val="0"/>
              </a:spcBef>
              <a:spcAft>
                <a:spcPts val="600"/>
              </a:spcAft>
              <a:defRPr/>
            </a:pPr>
            <a:r>
              <a:rPr lang="en-US" sz="1801" spc="-30"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425228" y="4724666"/>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442" fontAlgn="base">
              <a:spcBef>
                <a:spcPct val="0"/>
              </a:spcBef>
              <a:spcAft>
                <a:spcPct val="0"/>
              </a:spcAft>
            </a:pPr>
            <a:endParaRPr lang="en-US" sz="2040" spc="-52"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749343" y="4874345"/>
            <a:ext cx="503641" cy="783282"/>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536">
                <a:defRPr/>
              </a:pPr>
              <a:endParaRPr lang="en-US" sz="1801">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536">
                <a:defRPr/>
              </a:pPr>
              <a:endParaRPr lang="en-US" sz="1801">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536">
                <a:defRPr/>
              </a:pPr>
              <a:endParaRPr lang="en-US" sz="1801">
                <a:latin typeface="Segoe UI"/>
              </a:endParaRPr>
            </a:p>
          </p:txBody>
        </p:sp>
      </p:grpSp>
      <p:grpSp>
        <p:nvGrpSpPr>
          <p:cNvPr id="5" name="Group 4"/>
          <p:cNvGrpSpPr/>
          <p:nvPr/>
        </p:nvGrpSpPr>
        <p:grpSpPr>
          <a:xfrm>
            <a:off x="4022233" y="3880931"/>
            <a:ext cx="3984243" cy="1764025"/>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536">
                <a:defRPr/>
              </a:pPr>
              <a:endParaRPr lang="en-US" sz="1801"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3260" tIns="46630" rIns="93260" bIns="46630" numCol="1" anchor="t" anchorCtr="0" compatLnSpc="1">
                <a:prstTxWarp prst="textNoShape">
                  <a:avLst/>
                </a:prstTxWarp>
              </a:bodyPr>
              <a:lstStyle/>
              <a:p>
                <a:pPr defTabSz="932528"/>
                <a:endParaRPr lang="en-US" sz="1734"/>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3260" tIns="46630" rIns="93260" bIns="46630" numCol="1" anchor="t" anchorCtr="0" compatLnSpc="1">
                <a:prstTxWarp prst="textNoShape">
                  <a:avLst/>
                </a:prstTxWarp>
              </a:bodyPr>
              <a:lstStyle/>
              <a:p>
                <a:pPr defTabSz="932528"/>
                <a:endParaRPr lang="en-US" sz="1734"/>
              </a:p>
            </p:txBody>
          </p:sp>
        </p:grpSp>
        <p:sp>
          <p:nvSpPr>
            <p:cNvPr id="114" name="TextBox 113"/>
            <p:cNvSpPr txBox="1"/>
            <p:nvPr/>
          </p:nvSpPr>
          <p:spPr>
            <a:xfrm>
              <a:off x="4022230" y="5176730"/>
              <a:ext cx="3984243" cy="468227"/>
            </a:xfrm>
            <a:prstGeom prst="rect">
              <a:avLst/>
            </a:prstGeom>
            <a:noFill/>
          </p:spPr>
          <p:txBody>
            <a:bodyPr wrap="square" lIns="182827" tIns="91440" rIns="182827" bIns="146262" rtlCol="0">
              <a:spAutoFit/>
            </a:bodyPr>
            <a:lstStyle/>
            <a:p>
              <a:pPr algn="ctr" defTabSz="724990">
                <a:spcBef>
                  <a:spcPct val="0"/>
                </a:spcBef>
                <a:spcAft>
                  <a:spcPct val="35000"/>
                </a:spcAft>
                <a:defRPr/>
              </a:pPr>
              <a:r>
                <a:rPr lang="en-US" sz="1483" spc="-30"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644700" y="3548054"/>
            <a:ext cx="1111757" cy="499052"/>
          </a:xfrm>
          <a:prstGeom prst="rect">
            <a:avLst/>
          </a:prstGeom>
          <a:noFill/>
          <a:ln>
            <a:noFill/>
          </a:ln>
        </p:spPr>
        <p:txBody>
          <a:bodyPr wrap="square" lIns="186494" tIns="149196" rIns="186494" bIns="149196" rtlCol="0">
            <a:spAutoFit/>
          </a:bodyPr>
          <a:lstStyle/>
          <a:p>
            <a:pPr defTabSz="951276">
              <a:lnSpc>
                <a:spcPct val="90000"/>
              </a:lnSpc>
              <a:spcBef>
                <a:spcPct val="0"/>
              </a:spcBef>
              <a:spcAft>
                <a:spcPts val="612"/>
              </a:spcAft>
              <a:defRPr/>
            </a:pPr>
            <a:r>
              <a:rPr lang="en-US" sz="1428" kern="0" spc="-31"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466259" y="3306867"/>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442" fontAlgn="base">
              <a:spcBef>
                <a:spcPct val="0"/>
              </a:spcBef>
              <a:spcAft>
                <a:spcPct val="0"/>
              </a:spcAft>
            </a:pPr>
            <a:endParaRPr lang="en-US" sz="2040" spc="-52"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725912" y="3627299"/>
            <a:ext cx="610492" cy="472223"/>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pPr defTabSz="932750">
                <a:defRPr/>
              </a:pPr>
              <a:endParaRPr lang="en-US" sz="1836"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3260" tIns="46630" rIns="93260" bIns="46630" numCol="1" anchor="t" anchorCtr="0" compatLnSpc="1">
              <a:prstTxWarp prst="textNoShape">
                <a:avLst/>
              </a:prstTxWarp>
              <a:noAutofit/>
            </a:bodyPr>
            <a:lstStyle/>
            <a:p>
              <a:pPr defTabSz="932750">
                <a:defRPr/>
              </a:pPr>
              <a:endParaRPr lang="en-US" sz="1836" kern="0" dirty="0"/>
            </a:p>
          </p:txBody>
        </p:sp>
      </p:grpSp>
      <p:grpSp>
        <p:nvGrpSpPr>
          <p:cNvPr id="6" name="Group 5"/>
          <p:cNvGrpSpPr/>
          <p:nvPr/>
        </p:nvGrpSpPr>
        <p:grpSpPr>
          <a:xfrm>
            <a:off x="4486260" y="1599737"/>
            <a:ext cx="3211318" cy="1831161"/>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defTabSz="932894">
                <a:defRPr/>
              </a:pPr>
              <a:endParaRPr lang="en-US" sz="1801">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defTabSz="932894">
                <a:defRPr/>
              </a:pPr>
              <a:endParaRPr lang="en-US" sz="1801">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3260" tIns="46630" rIns="93260" bIns="46630" numCol="1" anchor="t" anchorCtr="0" compatLnSpc="1">
                  <a:prstTxWarp prst="textNoShape">
                    <a:avLst/>
                  </a:prstTxWarp>
                </a:bodyPr>
                <a:lstStyle/>
                <a:p>
                  <a:pPr defTabSz="932750">
                    <a:defRPr/>
                  </a:pPr>
                  <a:endParaRPr lang="en-US" sz="1836"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3246" tIns="46623" rIns="93246" bIns="46623" numCol="1" anchor="t" anchorCtr="0" compatLnSpc="1">
                <a:prstTxWarp prst="textNoShape">
                  <a:avLst/>
                </a:prstTxWarp>
              </a:bodyPr>
              <a:lstStyle/>
              <a:p>
                <a:pPr defTabSz="951276">
                  <a:defRPr/>
                </a:pPr>
                <a:endParaRPr lang="en-US" sz="1072" kern="0" dirty="0"/>
              </a:p>
            </p:txBody>
          </p:sp>
          <p:sp>
            <p:nvSpPr>
              <p:cNvPr id="127" name="TextBox 126"/>
              <p:cNvSpPr txBox="1"/>
              <p:nvPr/>
            </p:nvSpPr>
            <p:spPr>
              <a:xfrm>
                <a:off x="3170554" y="4691766"/>
                <a:ext cx="6054818" cy="1100850"/>
              </a:xfrm>
              <a:prstGeom prst="rect">
                <a:avLst/>
              </a:prstGeom>
              <a:noFill/>
              <a:ln>
                <a:noFill/>
              </a:ln>
            </p:spPr>
            <p:txBody>
              <a:bodyPr wrap="square" lIns="186521" tIns="149217" rIns="186521" bIns="149217" rtlCol="0">
                <a:spAutoFit/>
              </a:bodyPr>
              <a:lstStyle/>
              <a:p>
                <a:pPr algn="ctr" defTabSz="932750">
                  <a:lnSpc>
                    <a:spcPct val="90000"/>
                  </a:lnSpc>
                  <a:defRPr/>
                </a:pPr>
                <a:r>
                  <a:rPr lang="en-US" sz="204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3246" tIns="46623" rIns="93246" bIns="46623" numCol="1" anchor="t" anchorCtr="0" compatLnSpc="1">
                <a:prstTxWarp prst="textNoShape">
                  <a:avLst/>
                </a:prstTxWarp>
              </a:bodyPr>
              <a:lstStyle/>
              <a:p>
                <a:pPr defTabSz="951276">
                  <a:defRPr/>
                </a:pPr>
                <a:endParaRPr lang="en-US" sz="1072"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3246" tIns="46623" rIns="93246" bIns="46623" numCol="1" anchor="t" anchorCtr="0" compatLnSpc="1">
                <a:prstTxWarp prst="textNoShape">
                  <a:avLst/>
                </a:prstTxWarp>
              </a:bodyPr>
              <a:lstStyle/>
              <a:p>
                <a:pPr defTabSz="951276">
                  <a:defRPr/>
                </a:pPr>
                <a:endParaRPr lang="en-US" sz="1072"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3246" tIns="46623" rIns="93246" bIns="46623" numCol="1" anchor="t" anchorCtr="0" compatLnSpc="1">
                <a:prstTxWarp prst="textNoShape">
                  <a:avLst/>
                </a:prstTxWarp>
              </a:bodyPr>
              <a:lstStyle/>
              <a:p>
                <a:pPr defTabSz="951276">
                  <a:defRPr/>
                </a:pPr>
                <a:endParaRPr lang="en-US" sz="1072"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183" fontAlgn="base">
                      <a:lnSpc>
                        <a:spcPct val="90000"/>
                      </a:lnSpc>
                      <a:spcBef>
                        <a:spcPct val="0"/>
                      </a:spcBef>
                      <a:spcAft>
                        <a:spcPct val="0"/>
                      </a:spcAft>
                      <a:defRPr/>
                    </a:pPr>
                    <a:endParaRPr lang="en-US" sz="2448"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3260" tIns="46630" rIns="93260" bIns="46630" numCol="1" anchor="t" anchorCtr="0" compatLnSpc="1">
                <a:prstTxWarp prst="textNoShape">
                  <a:avLst/>
                </a:prstTxWarp>
              </a:bodyPr>
              <a:lstStyle/>
              <a:p>
                <a:pPr defTabSz="932750">
                  <a:defRPr/>
                </a:pPr>
                <a:endParaRPr lang="en-US" sz="1836" kern="0"/>
              </a:p>
            </p:txBody>
          </p:sp>
        </p:grpSp>
      </p:grpSp>
    </p:spTree>
    <p:extLst>
      <p:ext uri="{BB962C8B-B14F-4D97-AF65-F5344CB8AC3E}">
        <p14:creationId xmlns:p14="http://schemas.microsoft.com/office/powerpoint/2010/main" val="1278021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34918" y="444781"/>
            <a:ext cx="6196152" cy="6196152"/>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32266">
              <a:defRPr/>
            </a:pPr>
            <a:r>
              <a:rPr lang="en-US" sz="6602" kern="0" dirty="0">
                <a:latin typeface="+mj-lt"/>
                <a:ea typeface="Segoe UI" pitchFamily="34" charset="0"/>
                <a:cs typeface="Segoe UI" pitchFamily="34" charset="0"/>
              </a:rPr>
              <a:t>What is</a:t>
            </a:r>
            <a:br>
              <a:rPr lang="en-US" sz="6602" kern="0" dirty="0">
                <a:latin typeface="+mj-lt"/>
                <a:ea typeface="Segoe UI" pitchFamily="34" charset="0"/>
                <a:cs typeface="Segoe UI" pitchFamily="34" charset="0"/>
              </a:rPr>
            </a:br>
            <a:endParaRPr lang="en-US" sz="6602" kern="0" dirty="0">
              <a:latin typeface="+mj-lt"/>
              <a:ea typeface="Segoe UI" pitchFamily="34" charset="0"/>
              <a:cs typeface="Segoe UI" pitchFamily="34" charset="0"/>
            </a:endParaRPr>
          </a:p>
        </p:txBody>
      </p:sp>
      <p:sp>
        <p:nvSpPr>
          <p:cNvPr id="80" name="Title 1"/>
          <p:cNvSpPr txBox="1">
            <a:spLocks/>
          </p:cNvSpPr>
          <p:nvPr/>
        </p:nvSpPr>
        <p:spPr>
          <a:xfrm>
            <a:off x="236540" y="295277"/>
            <a:ext cx="2955839" cy="1665121"/>
          </a:xfrm>
          <a:prstGeom prst="rect">
            <a:avLst/>
          </a:prstGeom>
        </p:spPr>
        <p:txBody>
          <a:bodyPr vert="horz" wrap="square" lIns="146304" tIns="91440" rIns="146304" bIns="91440"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800" dirty="0">
              <a:solidFill>
                <a:schemeClr val="tx1"/>
              </a:solidFill>
            </a:endParaRPr>
          </a:p>
        </p:txBody>
      </p:sp>
      <p:sp>
        <p:nvSpPr>
          <p:cNvPr id="109" name="Rectangle 108"/>
          <p:cNvSpPr/>
          <p:nvPr/>
        </p:nvSpPr>
        <p:spPr bwMode="auto">
          <a:xfrm>
            <a:off x="4412022" y="668290"/>
            <a:ext cx="7845542" cy="36575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A statistics programming language</a:t>
            </a:r>
          </a:p>
        </p:txBody>
      </p:sp>
      <p:sp>
        <p:nvSpPr>
          <p:cNvPr id="110" name="Rectangle 109"/>
          <p:cNvSpPr/>
          <p:nvPr/>
        </p:nvSpPr>
        <p:spPr bwMode="auto">
          <a:xfrm>
            <a:off x="4412022" y="1024110"/>
            <a:ext cx="7845542" cy="36575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412022" y="1379931"/>
            <a:ext cx="7845542" cy="36575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ea typeface="Segoe UI" pitchFamily="34" charset="0"/>
                <a:cs typeface="Segoe UI" pitchFamily="34" charset="0"/>
              </a:rPr>
              <a:t>Open source</a:t>
            </a:r>
          </a:p>
        </p:txBody>
      </p:sp>
      <p:sp>
        <p:nvSpPr>
          <p:cNvPr id="112" name="Rectangle 111"/>
          <p:cNvSpPr/>
          <p:nvPr/>
        </p:nvSpPr>
        <p:spPr bwMode="auto">
          <a:xfrm>
            <a:off x="5209039" y="2599172"/>
            <a:ext cx="7845542" cy="439851"/>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2.5+M users </a:t>
            </a:r>
          </a:p>
        </p:txBody>
      </p:sp>
      <p:sp>
        <p:nvSpPr>
          <p:cNvPr id="113" name="Rectangle 112"/>
          <p:cNvSpPr/>
          <p:nvPr/>
        </p:nvSpPr>
        <p:spPr bwMode="auto">
          <a:xfrm>
            <a:off x="5209039" y="2961325"/>
            <a:ext cx="7845542" cy="45334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Taught in most universities</a:t>
            </a:r>
            <a:endParaRPr lang="en-US" sz="204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209039" y="3696403"/>
            <a:ext cx="7845542" cy="3970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Thriving user groups worldwide</a:t>
            </a:r>
            <a:endParaRPr lang="en-US" sz="2040" dirty="0">
              <a:solidFill>
                <a:schemeClr val="tx1"/>
              </a:solidFill>
              <a:latin typeface="+mj-lt"/>
              <a:ea typeface="Segoe UI" pitchFamily="34" charset="0"/>
              <a:cs typeface="Segoe UI" pitchFamily="34" charset="0"/>
            </a:endParaRPr>
          </a:p>
        </p:txBody>
      </p:sp>
      <p:sp>
        <p:nvSpPr>
          <p:cNvPr id="115" name="Rectangle 114"/>
          <p:cNvSpPr/>
          <p:nvPr/>
        </p:nvSpPr>
        <p:spPr bwMode="auto">
          <a:xfrm>
            <a:off x="4561233" y="4703712"/>
            <a:ext cx="8198422" cy="4487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10,000+ free algorithms in CRAN</a:t>
            </a:r>
          </a:p>
        </p:txBody>
      </p:sp>
      <p:sp>
        <p:nvSpPr>
          <p:cNvPr id="116" name="Rectangle 115"/>
          <p:cNvSpPr/>
          <p:nvPr/>
        </p:nvSpPr>
        <p:spPr bwMode="auto">
          <a:xfrm>
            <a:off x="4561232" y="5055069"/>
            <a:ext cx="7845542" cy="45334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Scalable to big data</a:t>
            </a:r>
            <a:endParaRPr lang="en-US" sz="204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209039" y="3329798"/>
            <a:ext cx="7845542" cy="3970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New and recent grad’s use it</a:t>
            </a:r>
            <a:endParaRPr lang="en-US" sz="2040" dirty="0">
              <a:solidFill>
                <a:schemeClr val="tx1"/>
              </a:solidFill>
              <a:latin typeface="+mj-lt"/>
              <a:ea typeface="Segoe UI" pitchFamily="34" charset="0"/>
              <a:cs typeface="Segoe UI" pitchFamily="34" charset="0"/>
            </a:endParaRPr>
          </a:p>
        </p:txBody>
      </p:sp>
      <p:sp>
        <p:nvSpPr>
          <p:cNvPr id="106" name="Oval 105"/>
          <p:cNvSpPr>
            <a:spLocks noChangeAspect="1"/>
          </p:cNvSpPr>
          <p:nvPr/>
        </p:nvSpPr>
        <p:spPr bwMode="auto">
          <a:xfrm>
            <a:off x="2912702" y="623279"/>
            <a:ext cx="1499322" cy="1499322"/>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32266">
              <a:defRPr/>
            </a:pPr>
            <a:r>
              <a:rPr lang="en-US" sz="2001" kern="0" dirty="0">
                <a:solidFill>
                  <a:srgbClr val="164F7E"/>
                </a:solidFill>
                <a:latin typeface="+mj-lt"/>
                <a:ea typeface="Segoe UI" pitchFamily="34" charset="0"/>
                <a:cs typeface="Segoe UI" pitchFamily="34" charset="0"/>
              </a:rPr>
              <a:t> </a:t>
            </a:r>
            <a:r>
              <a:rPr lang="en-US" sz="2001" kern="0" dirty="0">
                <a:latin typeface="+mj-lt"/>
                <a:ea typeface="Segoe UI" pitchFamily="34" charset="0"/>
                <a:cs typeface="Segoe UI" pitchFamily="34" charset="0"/>
              </a:rPr>
              <a:t>Language</a:t>
            </a:r>
            <a:r>
              <a:rPr lang="en-US" sz="2001" kern="0" dirty="0">
                <a:solidFill>
                  <a:srgbClr val="164F7E"/>
                </a:solidFill>
                <a:latin typeface="+mj-lt"/>
                <a:ea typeface="Segoe UI" pitchFamily="34" charset="0"/>
                <a:cs typeface="Segoe UI" pitchFamily="34" charset="0"/>
              </a:rPr>
              <a:t> </a:t>
            </a:r>
          </a:p>
          <a:p>
            <a:pPr algn="ctr" defTabSz="932266">
              <a:defRPr/>
            </a:pPr>
            <a:r>
              <a:rPr lang="en-US" sz="2001" kern="0" dirty="0">
                <a:latin typeface="+mj-lt"/>
                <a:ea typeface="Segoe UI" pitchFamily="34" charset="0"/>
                <a:cs typeface="Segoe UI" pitchFamily="34" charset="0"/>
              </a:rPr>
              <a:t>Platform</a:t>
            </a:r>
            <a:endParaRPr lang="en-US" sz="6602" kern="0" dirty="0">
              <a:latin typeface="+mj-lt"/>
              <a:ea typeface="Segoe UI" pitchFamily="34" charset="0"/>
              <a:cs typeface="Segoe UI" pitchFamily="34" charset="0"/>
            </a:endParaRPr>
          </a:p>
        </p:txBody>
      </p:sp>
      <p:sp>
        <p:nvSpPr>
          <p:cNvPr id="107" name="Oval 106"/>
          <p:cNvSpPr>
            <a:spLocks noChangeAspect="1"/>
          </p:cNvSpPr>
          <p:nvPr/>
        </p:nvSpPr>
        <p:spPr bwMode="auto">
          <a:xfrm>
            <a:off x="3709719" y="2575277"/>
            <a:ext cx="1499322" cy="1499322"/>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32266">
              <a:defRPr/>
            </a:pPr>
            <a:r>
              <a:rPr lang="en-US" sz="2001" kern="0" dirty="0">
                <a:latin typeface="+mj-lt"/>
                <a:ea typeface="Segoe UI" pitchFamily="34" charset="0"/>
                <a:cs typeface="Segoe UI" pitchFamily="34" charset="0"/>
              </a:rPr>
              <a:t>Community</a:t>
            </a:r>
          </a:p>
        </p:txBody>
      </p:sp>
      <p:sp>
        <p:nvSpPr>
          <p:cNvPr id="108" name="Oval 107"/>
          <p:cNvSpPr>
            <a:spLocks noChangeAspect="1"/>
          </p:cNvSpPr>
          <p:nvPr/>
        </p:nvSpPr>
        <p:spPr bwMode="auto">
          <a:xfrm>
            <a:off x="3061911" y="4516103"/>
            <a:ext cx="1499322" cy="1499322"/>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32266">
              <a:defRPr/>
            </a:pPr>
            <a:r>
              <a:rPr lang="en-US" sz="2001" kern="0" dirty="0">
                <a:latin typeface="+mj-lt"/>
                <a:ea typeface="Segoe UI" pitchFamily="34" charset="0"/>
                <a:cs typeface="Segoe UI" pitchFamily="34" charset="0"/>
              </a:rPr>
              <a:t>Ecosystem</a:t>
            </a:r>
            <a:endParaRPr lang="en-US" sz="6602" kern="0" dirty="0">
              <a:latin typeface="+mj-lt"/>
              <a:ea typeface="Segoe UI" pitchFamily="34" charset="0"/>
              <a:cs typeface="Segoe UI" pitchFamily="34" charset="0"/>
            </a:endParaRPr>
          </a:p>
        </p:txBody>
      </p:sp>
      <p:sp>
        <p:nvSpPr>
          <p:cNvPr id="16" name="Rectangle 15"/>
          <p:cNvSpPr/>
          <p:nvPr/>
        </p:nvSpPr>
        <p:spPr bwMode="auto">
          <a:xfrm>
            <a:off x="4561233" y="5411040"/>
            <a:ext cx="8198422" cy="4487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85175" y="3443832"/>
            <a:ext cx="1315981" cy="1153678"/>
          </a:xfrm>
          <a:prstGeom prst="rect">
            <a:avLst/>
          </a:prstGeom>
        </p:spPr>
      </p:pic>
    </p:spTree>
    <p:extLst>
      <p:ext uri="{BB962C8B-B14F-4D97-AF65-F5344CB8AC3E}">
        <p14:creationId xmlns:p14="http://schemas.microsoft.com/office/powerpoint/2010/main" val="2136395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1+#ppt_w/2"/>
                                          </p:val>
                                        </p:tav>
                                        <p:tav tm="100000">
                                          <p:val>
                                            <p:strVal val="#ppt_x"/>
                                          </p:val>
                                        </p:tav>
                                      </p:tavLst>
                                    </p:anim>
                                    <p:anim calcmode="lin" valueType="num">
                                      <p:cBhvr additive="base">
                                        <p:cTn id="68" dur="500" fill="hold"/>
                                        <p:tgtEl>
                                          <p:spTgt spid="116"/>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6" grpId="0"/>
      <p:bldP spid="117" grpId="0"/>
      <p:bldP spid="106" grpId="0" animBg="1"/>
      <p:bldP spid="107" grpId="0" animBg="1"/>
      <p:bldP spid="108"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p:cNvSpPr>
          <p:nvPr/>
        </p:nvSpPr>
        <p:spPr>
          <a:xfrm>
            <a:off x="236541" y="295277"/>
            <a:ext cx="11888787" cy="917575"/>
          </a:xfrm>
          <a:prstGeom prst="rect">
            <a:avLst/>
          </a:prstGeom>
        </p:spPr>
        <p:txBody>
          <a:bodyPr vert="horz" wrap="square" lIns="146304" tIns="91440" rIns="146304" bIns="91440"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800" dirty="0">
                <a:solidFill>
                  <a:schemeClr val="tx1"/>
                </a:solidFill>
              </a:rPr>
              <a:t>Challenges posed by open source R</a:t>
            </a:r>
          </a:p>
        </p:txBody>
      </p:sp>
      <p:sp>
        <p:nvSpPr>
          <p:cNvPr id="36" name="Freeform 87"/>
          <p:cNvSpPr>
            <a:spLocks noEditPoints="1"/>
          </p:cNvSpPr>
          <p:nvPr/>
        </p:nvSpPr>
        <p:spPr bwMode="auto">
          <a:xfrm>
            <a:off x="-5243366" y="2783557"/>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91440" tIns="45720" rIns="91440" bIns="45720" numCol="1" anchor="t" anchorCtr="0" compatLnSpc="1">
            <a:prstTxWarp prst="textNoShape">
              <a:avLst/>
            </a:prstTxWarp>
          </a:bodyPr>
          <a:lstStyle/>
          <a:p>
            <a:endParaRPr lang="en-US" sz="1483"/>
          </a:p>
        </p:txBody>
      </p:sp>
      <p:sp>
        <p:nvSpPr>
          <p:cNvPr id="37" name="Freeform 87"/>
          <p:cNvSpPr>
            <a:spLocks noEditPoints="1"/>
          </p:cNvSpPr>
          <p:nvPr/>
        </p:nvSpPr>
        <p:spPr bwMode="auto">
          <a:xfrm>
            <a:off x="-6310087" y="2783557"/>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91440" tIns="45720" rIns="91440" bIns="45720" numCol="1" anchor="t" anchorCtr="0" compatLnSpc="1">
            <a:prstTxWarp prst="textNoShape">
              <a:avLst/>
            </a:prstTxWarp>
          </a:bodyPr>
          <a:lstStyle/>
          <a:p>
            <a:endParaRPr lang="en-US" sz="1483"/>
          </a:p>
        </p:txBody>
      </p:sp>
      <p:grpSp>
        <p:nvGrpSpPr>
          <p:cNvPr id="39" name="Group 38"/>
          <p:cNvGrpSpPr/>
          <p:nvPr/>
        </p:nvGrpSpPr>
        <p:grpSpPr>
          <a:xfrm>
            <a:off x="-7678948" y="3859826"/>
            <a:ext cx="2468880" cy="2468880"/>
            <a:chOff x="648008" y="1910167"/>
            <a:chExt cx="2468880" cy="2468880"/>
          </a:xfrm>
        </p:grpSpPr>
        <p:sp>
          <p:nvSpPr>
            <p:cNvPr id="40" name="Oval 39"/>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 name="Group 40"/>
            <p:cNvGrpSpPr/>
            <p:nvPr/>
          </p:nvGrpSpPr>
          <p:grpSpPr>
            <a:xfrm>
              <a:off x="860600" y="2429388"/>
              <a:ext cx="1593028" cy="1430438"/>
              <a:chOff x="779107" y="2452716"/>
              <a:chExt cx="1593028" cy="1430438"/>
            </a:xfrm>
          </p:grpSpPr>
          <p:sp>
            <p:nvSpPr>
              <p:cNvPr id="43" name="Freeform 5"/>
              <p:cNvSpPr>
                <a:spLocks/>
              </p:cNvSpPr>
              <p:nvPr/>
            </p:nvSpPr>
            <p:spPr bwMode="auto">
              <a:xfrm rot="18065029">
                <a:off x="1061923" y="2439339"/>
                <a:ext cx="594774"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91440" tIns="45720" rIns="91440" bIns="45720" numCol="1" anchor="t" anchorCtr="0" compatLnSpc="1">
                <a:prstTxWarp prst="textNoShape">
                  <a:avLst/>
                </a:prstTxWarp>
              </a:bodyPr>
              <a:lstStyle/>
              <a:p>
                <a:endParaRPr lang="en-US" sz="1483"/>
              </a:p>
            </p:txBody>
          </p:sp>
          <p:grpSp>
            <p:nvGrpSpPr>
              <p:cNvPr id="45" name="Group 44"/>
              <p:cNvGrpSpPr/>
              <p:nvPr/>
            </p:nvGrpSpPr>
            <p:grpSpPr>
              <a:xfrm>
                <a:off x="1657126" y="2627734"/>
                <a:ext cx="715009" cy="1255420"/>
                <a:chOff x="1549118" y="2647619"/>
                <a:chExt cx="715009" cy="1255420"/>
              </a:xfrm>
            </p:grpSpPr>
            <p:sp>
              <p:nvSpPr>
                <p:cNvPr id="52" name="Freeform 51"/>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54" name="Freeform 53"/>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91440" tIns="45720" rIns="91440" bIns="45720" numCol="1" anchor="t" anchorCtr="0" compatLnSpc="1">
                  <a:prstTxWarp prst="textNoShape">
                    <a:avLst/>
                  </a:prstTxWarp>
                  <a:noAutofit/>
                </a:bodyPr>
                <a:lstStyle/>
                <a:p>
                  <a:endParaRPr lang="en-US" sz="1483"/>
                </a:p>
              </p:txBody>
            </p:sp>
            <p:sp>
              <p:nvSpPr>
                <p:cNvPr id="57"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58"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grpSp>
          <p:sp>
            <p:nvSpPr>
              <p:cNvPr id="46" name="Rectangle 45"/>
              <p:cNvSpPr/>
              <p:nvPr/>
            </p:nvSpPr>
            <p:spPr bwMode="auto">
              <a:xfrm>
                <a:off x="779107" y="2452716"/>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t" anchorCtr="0" forceAA="0" compatLnSpc="1">
                <a:prstTxWarp prst="textNoShape">
                  <a:avLst/>
                </a:prstTxWarp>
                <a:noAutofit/>
              </a:bodyPr>
              <a:lstStyle/>
              <a:p>
                <a:pPr marL="239666" defTabSz="932266"/>
                <a:r>
                  <a:rPr lang="en-US" sz="240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379" name="Group 378"/>
          <p:cNvGrpSpPr/>
          <p:nvPr/>
        </p:nvGrpSpPr>
        <p:grpSpPr>
          <a:xfrm>
            <a:off x="3529762" y="1910167"/>
            <a:ext cx="2468880" cy="2468880"/>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grpSp>
      </p:grpSp>
      <p:grpSp>
        <p:nvGrpSpPr>
          <p:cNvPr id="415" name="Group 414"/>
          <p:cNvGrpSpPr/>
          <p:nvPr/>
        </p:nvGrpSpPr>
        <p:grpSpPr>
          <a:xfrm>
            <a:off x="615561" y="1910167"/>
            <a:ext cx="2468880" cy="2468880"/>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91440" tIns="45720" rIns="91440" bIns="45720" numCol="1" anchor="t" anchorCtr="0" compatLnSpc="1">
                  <a:prstTxWarp prst="textNoShape">
                    <a:avLst/>
                  </a:prstTxWarp>
                </a:bodyPr>
                <a:lstStyle/>
                <a:p>
                  <a:endParaRPr lang="en-US" sz="1483"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9136655" y="1910167"/>
            <a:ext cx="2468880" cy="2468880"/>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3260" tIns="46630" rIns="93260" bIns="46630" numCol="1" anchor="t" anchorCtr="0" compatLnSpc="1">
                <a:prstTxWarp prst="textNoShape">
                  <a:avLst/>
                </a:prstTxWarp>
                <a:noAutofit/>
              </a:bodyPr>
              <a:lstStyle/>
              <a:p>
                <a:endParaRPr lang="en-US" sz="1836"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3260" tIns="46630" rIns="93260" bIns="46630" numCol="1" anchor="t" anchorCtr="0" compatLnSpc="1">
                  <a:prstTxWarp prst="textNoShape">
                    <a:avLst/>
                  </a:prstTxWarp>
                </a:bodyPr>
                <a:lstStyle/>
                <a:p>
                  <a:endParaRPr lang="en-US" sz="1836"/>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3260" tIns="46630" rIns="93260" bIns="46630" numCol="1" anchor="t" anchorCtr="0" compatLnSpc="1">
                  <a:prstTxWarp prst="textNoShape">
                    <a:avLst/>
                  </a:prstTxWarp>
                </a:bodyPr>
                <a:lstStyle/>
                <a:p>
                  <a:endParaRPr lang="en-US" sz="1836"/>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3260" tIns="46630" rIns="93260" bIns="46630" numCol="1" anchor="t" anchorCtr="0" compatLnSpc="1">
                  <a:prstTxWarp prst="textNoShape">
                    <a:avLst/>
                  </a:prstTxWarp>
                </a:bodyPr>
                <a:lstStyle/>
                <a:p>
                  <a:endParaRPr lang="en-US" sz="1836"/>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3260" tIns="46630" rIns="93260" bIns="46630" numCol="1" anchor="t" anchorCtr="0" compatLnSpc="1">
                <a:prstTxWarp prst="textNoShape">
                  <a:avLst/>
                </a:prstTxWarp>
                <a:noAutofit/>
              </a:bodyPr>
              <a:lstStyle/>
              <a:p>
                <a:endParaRPr lang="en-US" sz="1836"/>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3260" tIns="46630" rIns="93260" bIns="46630" numCol="1" anchor="t" anchorCtr="0" compatLnSpc="1">
                <a:prstTxWarp prst="textNoShape">
                  <a:avLst/>
                </a:prstTxWarp>
              </a:bodyPr>
              <a:lstStyle/>
              <a:p>
                <a:endParaRPr lang="en-US" sz="1836"/>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3260" tIns="46630" rIns="93260" bIns="46630" numCol="1" anchor="t" anchorCtr="0" compatLnSpc="1">
                <a:prstTxWarp prst="textNoShape">
                  <a:avLst/>
                </a:prstTxWarp>
              </a:bodyPr>
              <a:lstStyle/>
              <a:p>
                <a:endParaRPr lang="en-US" sz="1836"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t" anchorCtr="0" forceAA="0" compatLnSpc="1">
              <a:prstTxWarp prst="textNoShape">
                <a:avLst/>
              </a:prstTxWarp>
              <a:noAutofit/>
            </a:bodyPr>
            <a:lstStyle/>
            <a:p>
              <a:pPr marL="239666" defTabSz="932266"/>
              <a:r>
                <a:rPr lang="en-US" sz="4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179516" y="1910167"/>
            <a:ext cx="2468880" cy="2468880"/>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91440" tIns="45720" rIns="91440" bIns="45720" numCol="1" anchor="t" anchorCtr="0" compatLnSpc="1">
                  <a:prstTxWarp prst="textNoShape">
                    <a:avLst/>
                  </a:prstTxWarp>
                </a:bodyPr>
                <a:lstStyle/>
                <a:p>
                  <a:endParaRPr lang="en-US" sz="1483"/>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91440" tIns="45720" rIns="91440" bIns="45720" numCol="1" anchor="t" anchorCtr="0" compatLnSpc="1">
                    <a:prstTxWarp prst="textNoShape">
                      <a:avLst/>
                    </a:prstTxWarp>
                    <a:noAutofit/>
                  </a:bodyPr>
                  <a:lstStyle/>
                  <a:p>
                    <a:endParaRPr lang="en-US" sz="1483"/>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t" anchorCtr="0" forceAA="0" compatLnSpc="1">
                  <a:prstTxWarp prst="textNoShape">
                    <a:avLst/>
                  </a:prstTxWarp>
                  <a:noAutofit/>
                </a:bodyPr>
                <a:lstStyle/>
                <a:p>
                  <a:pPr marL="239666" defTabSz="932266"/>
                  <a:r>
                    <a:rPr lang="en-US" sz="240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262984" y="4496693"/>
            <a:ext cx="2579909" cy="2069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239666" algn="ctr" defTabSz="932266">
              <a:lnSpc>
                <a:spcPct val="90000"/>
              </a:lnSpc>
            </a:pPr>
            <a:r>
              <a:rPr lang="en-US" sz="2800"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519215" y="4496695"/>
            <a:ext cx="2592306" cy="20647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239666" algn="ctr" defTabSz="932266">
              <a:lnSpc>
                <a:spcPct val="90000"/>
              </a:lnSpc>
            </a:pPr>
            <a:r>
              <a:rPr lang="en-US" sz="2800" dirty="0">
                <a:solidFill>
                  <a:schemeClr val="tx1"/>
                </a:solidFill>
                <a:latin typeface="Segoe UI Light"/>
                <a:ea typeface="Segoe UI" pitchFamily="34" charset="0"/>
                <a:cs typeface="Segoe UI" pitchFamily="34" charset="0"/>
              </a:rPr>
              <a:t>Inadequate</a:t>
            </a:r>
          </a:p>
          <a:p>
            <a:pPr marL="239666" algn="ctr" defTabSz="932266">
              <a:lnSpc>
                <a:spcPct val="90000"/>
              </a:lnSpc>
            </a:pPr>
            <a:r>
              <a:rPr lang="en-US" sz="2800"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195054" y="4496693"/>
            <a:ext cx="2454414" cy="2069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91440" bIns="146304" numCol="1" spcCol="0" rtlCol="0" fromWordArt="0" anchor="t" anchorCtr="0" forceAA="0" compatLnSpc="1">
            <a:prstTxWarp prst="textNoShape">
              <a:avLst/>
            </a:prstTxWarp>
            <a:noAutofit/>
          </a:bodyPr>
          <a:lstStyle/>
          <a:p>
            <a:pPr marL="239666" algn="ctr" defTabSz="932266">
              <a:lnSpc>
                <a:spcPct val="90000"/>
              </a:lnSpc>
            </a:pPr>
            <a:r>
              <a:rPr lang="en-US" sz="2800" dirty="0">
                <a:solidFill>
                  <a:schemeClr val="tx1"/>
                </a:solidFill>
                <a:latin typeface="Segoe UI Light"/>
                <a:ea typeface="Segoe UI" pitchFamily="34" charset="0"/>
                <a:cs typeface="Segoe UI" pitchFamily="34" charset="0"/>
              </a:rPr>
              <a:t>Complex Deployment</a:t>
            </a:r>
          </a:p>
          <a:p>
            <a:pPr marL="239666" algn="ctr" defTabSz="932266">
              <a:lnSpc>
                <a:spcPct val="90000"/>
              </a:lnSpc>
            </a:pPr>
            <a:r>
              <a:rPr lang="en-US" sz="2800"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78030" y="4496693"/>
            <a:ext cx="1568919" cy="2069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239666" algn="ctr" defTabSz="932266">
              <a:lnSpc>
                <a:spcPct val="90000"/>
              </a:lnSpc>
            </a:pPr>
            <a:r>
              <a:rPr lang="en-US" sz="2800"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3300646640"/>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5A5077EF-65D3-44C2-8532-9CC259ACCF13}"/>
  <p:tag name="ATHENA.CUSTOMXMLCONTENT" val="&lt;?xml version=&quot;1.0&quot;?&gt;&lt;athena xmlns=&quot;http://schemas.microsoft.com/edu/athena&quot; version=&quot;0.1.4983.0&quot;&gt;&lt;timings duration=&quot;7316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athena xmlns="http://schemas.microsoft.com/edu/athena" version="0.1.4983.0">
  <timings duration="89057"/>
</athena>
</file>

<file path=customXml/item4.xml><?xml version="1.0" encoding="utf-8"?>
<p:properties xmlns:p="http://schemas.microsoft.com/office/2006/metadata/properties" xmlns:xsi="http://www.w3.org/2001/XMLSchema-instance" xmlns:pc="http://schemas.microsoft.com/office/infopath/2007/PartnerControls">
  <documentManagement>
    <SharedWithUsers xmlns="9bc6b55d-a734-43bd-8eab-fb065c703cf5">
      <UserInfo>
        <DisplayName>Buddy Phillips</DisplayName>
        <AccountId>143</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928b465a6c3029e92fc4756b1ec87666">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0d30a3c16de9f4b741f5fd3773089e2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athena xmlns="http://schemas.microsoft.com/edu/athena" version="0.1.4983.0">
  <timings duration="73160"/>
</athena>
</file>

<file path=customXml/item7.xml><?xml version="1.0" encoding="utf-8"?>
<Control xmlns="http://schemas.microsoft.com/VisualStudio/2011/storyboarding/control">
  <Id Name="c326e073-412f-4345-8d83-2b5a33719868" Revision="1" Stencil="System.MyShapes" StencilVersion="1.0"/>
</Control>
</file>

<file path=customXml/itemProps1.xml><?xml version="1.0" encoding="utf-8"?>
<ds:datastoreItem xmlns:ds="http://schemas.openxmlformats.org/officeDocument/2006/customXml" ds:itemID="{1895FD3D-DDD3-4FD7-8EDB-FE556A5D0067}">
  <ds:schemaRefs>
    <ds:schemaRef ds:uri="http://schemas.microsoft.com/edu/athen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84E21B1C-75A2-4D12-82CF-359B29AFF3E4}">
  <ds:schemaRefs>
    <ds:schemaRef ds:uri="http://schemas.microsoft.com/edu/athena"/>
  </ds:schemaRefs>
</ds:datastoreItem>
</file>

<file path=customXml/itemProps4.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www.w3.org/XML/1998/namespace"/>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9bc6b55d-a734-43bd-8eab-fb065c703cf5"/>
    <ds:schemaRef ds:uri="http://purl.org/dc/dcmitype/"/>
  </ds:schemaRefs>
</ds:datastoreItem>
</file>

<file path=customXml/itemProps5.xml><?xml version="1.0" encoding="utf-8"?>
<ds:datastoreItem xmlns:ds="http://schemas.openxmlformats.org/officeDocument/2006/customXml" ds:itemID="{A0B4FB01-F376-465A-AFBA-AAC8796D7D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7B57D0D3-5714-4843-AAE7-4DCE0CB96453}">
  <ds:schemaRefs>
    <ds:schemaRef ds:uri="http://schemas.microsoft.com/edu/athena"/>
  </ds:schemaRefs>
</ds:datastoreItem>
</file>

<file path=customXml/itemProps7.xml><?xml version="1.0" encoding="utf-8"?>
<ds:datastoreItem xmlns:ds="http://schemas.openxmlformats.org/officeDocument/2006/customXml" ds:itemID="{408E017D-D1D3-4079-A17C-8091A747EABD}">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Cortana%20Analytics_v1</Template>
  <TotalTime>13947</TotalTime>
  <Words>5340</Words>
  <Application>Microsoft Office PowerPoint</Application>
  <PresentationFormat>Custom</PresentationFormat>
  <Paragraphs>855</Paragraphs>
  <Slides>54</Slides>
  <Notes>36</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54</vt:i4>
      </vt:variant>
    </vt:vector>
  </HeadingPairs>
  <TitlesOfParts>
    <vt:vector size="68" baseType="lpstr">
      <vt:lpstr>MS PGothic</vt:lpstr>
      <vt:lpstr>MS PGothic</vt:lpstr>
      <vt:lpstr>Arial</vt:lpstr>
      <vt:lpstr>Calibri</vt:lpstr>
      <vt:lpstr>Consolas</vt:lpstr>
      <vt:lpstr>Courier New</vt:lpstr>
      <vt:lpstr>Segoe UI</vt:lpstr>
      <vt:lpstr>Segoe UI Black</vt:lpstr>
      <vt:lpstr>Segoe UI Light</vt:lpstr>
      <vt:lpstr>Segoe UI Semibold</vt:lpstr>
      <vt:lpstr>Segoe UI Semilight</vt:lpstr>
      <vt:lpstr>Wingdings</vt:lpstr>
      <vt:lpstr>WHITE TEMPLATE</vt:lpstr>
      <vt:lpstr>COLOR TEMPLATE</vt:lpstr>
      <vt:lpstr>Microsoft R Server Overview</vt:lpstr>
      <vt:lpstr>What is R?</vt:lpstr>
      <vt:lpstr>A brief history of R</vt:lpstr>
      <vt:lpstr>R’s popularity is growing rapidly</vt:lpstr>
      <vt:lpstr>CRAN</vt:lpstr>
      <vt:lpstr>Microsoft R Server</vt:lpstr>
      <vt:lpstr>Microsoft R Server family </vt:lpstr>
      <vt:lpstr>PowerPoint Presentation</vt:lpstr>
      <vt:lpstr>PowerPoint Presentation</vt:lpstr>
      <vt:lpstr>PowerPoint Presentation</vt:lpstr>
      <vt:lpstr>Microsoft R portfolio</vt:lpstr>
      <vt:lpstr>Microsoft R Scales to Big Data for Enterprises</vt:lpstr>
      <vt:lpstr>Scalable algorithms</vt:lpstr>
      <vt:lpstr>Introducing Microsoft R Server </vt:lpstr>
      <vt:lpstr>Introducing SQL Server 2016 R services</vt:lpstr>
      <vt:lpstr>Portability &amp; investment assurance</vt:lpstr>
      <vt:lpstr>MRS in Different Contexts</vt:lpstr>
      <vt:lpstr>MRS in Different Contexts</vt:lpstr>
      <vt:lpstr>How MRS Works</vt:lpstr>
      <vt:lpstr>How Does Remote Compute Context Work?</vt:lpstr>
      <vt:lpstr>Available Algorithms</vt:lpstr>
      <vt:lpstr>Parallelized, Remote Execution Algorithms</vt:lpstr>
      <vt:lpstr>Best Uses of MRS</vt:lpstr>
      <vt:lpstr>MRS’s Native Data Format: The XDF File</vt:lpstr>
      <vt:lpstr>Moving Data to Disk</vt:lpstr>
      <vt:lpstr>Importing to XDF</vt:lpstr>
      <vt:lpstr>Input and Output</vt:lpstr>
      <vt:lpstr>Subset of Variables</vt:lpstr>
      <vt:lpstr>Subset of Rows</vt:lpstr>
      <vt:lpstr>Data Sources</vt:lpstr>
      <vt:lpstr>Data Sources</vt:lpstr>
      <vt:lpstr>Importing from Databases</vt:lpstr>
      <vt:lpstr>rxDataStep</vt:lpstr>
      <vt:lpstr>Subsetting Rows</vt:lpstr>
      <vt:lpstr>Selecting Columns</vt:lpstr>
      <vt:lpstr>transforms</vt:lpstr>
      <vt:lpstr>“Complex” Transformations</vt:lpstr>
      <vt:lpstr>Managing Factors</vt:lpstr>
      <vt:lpstr>How Algorithms Work in Microsoft R Server: Chunk by Chunk</vt:lpstr>
      <vt:lpstr>PEMAs in Context</vt:lpstr>
      <vt:lpstr>Analyzing Data with MRS</vt:lpstr>
      <vt:lpstr>Metadata Retrieval</vt:lpstr>
      <vt:lpstr>Numeric Variables: rxSummary</vt:lpstr>
      <vt:lpstr>Using Formula Syntax in rxSummary</vt:lpstr>
      <vt:lpstr>Numeric Variables: rxQuantile</vt:lpstr>
      <vt:lpstr>Categorical Variables</vt:lpstr>
      <vt:lpstr>Modeling Workflow in MRS</vt:lpstr>
      <vt:lpstr>Modeling Algorithms</vt:lpstr>
      <vt:lpstr>Using Formula Syntax in Models</vt:lpstr>
      <vt:lpstr>Some Simple Examples</vt:lpstr>
      <vt:lpstr>Modeling Workflow in MRS</vt:lpstr>
      <vt:lpstr>Model Evaluation and Prediction</vt:lpstr>
      <vt:lpstr>Model Evaluation and Prediction</vt:lpstr>
      <vt:lpstr>Modeling Workflow in MRS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Analytics Suite Overview</dc:title>
  <dc:subject>&lt;Speech title here&gt;</dc:subject>
  <dc:creator>Herain Oberoi</dc:creator>
  <cp:keywords/>
  <dc:description>Template: Maryfj_x000d_
Formatting: _x000d_
Audience Type:</dc:description>
  <cp:lastModifiedBy>Ali-Kazim Zaidi</cp:lastModifiedBy>
  <cp:revision>432</cp:revision>
  <cp:lastPrinted>2016-09-21T15:05:42Z</cp:lastPrinted>
  <dcterms:created xsi:type="dcterms:W3CDTF">2015-07-09T12:50:36Z</dcterms:created>
  <dcterms:modified xsi:type="dcterms:W3CDTF">2016-12-20T07:46:53Z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s">
    <vt:lpwstr/>
  </property>
  <property fmtid="{D5CDD505-2E9C-101B-9397-08002B2CF9AE}" pid="13" name="Region">
    <vt:lpwstr/>
  </property>
  <property fmtid="{D5CDD505-2E9C-101B-9397-08002B2CF9AE}" pid="14" name="Confidentiality">
    <vt:lpwstr>216;#customer ready|8986c41d-21c5-4f8f-8a12-ea4625b46858</vt:lpwstr>
  </property>
  <property fmtid="{D5CDD505-2E9C-101B-9397-08002B2CF9AE}" pid="15" name="Industries">
    <vt:lpwstr/>
  </property>
  <property fmtid="{D5CDD505-2E9C-101B-9397-08002B2CF9AE}" pid="16" name="Roles">
    <vt:lpwstr/>
  </property>
  <property fmtid="{D5CDD505-2E9C-101B-9397-08002B2CF9AE}" pid="17" name="Competitors">
    <vt:lpwstr/>
  </property>
  <property fmtid="{D5CDD505-2E9C-101B-9397-08002B2CF9AE}" pid="18" name="SMSGDomain">
    <vt:lpwstr>2654;#Cloud and Enterprise|adc2fe87-c79a-4ded-a449-3f86b954069d;#217;#Microsoft Azure Domain|d600a391-d529-4311-892b-2c05c1ab2538</vt:lpwstr>
  </property>
  <property fmtid="{D5CDD505-2E9C-101B-9397-08002B2CF9AE}" pid="19" name="BusinessArchitecture">
    <vt:lpwstr>2658;#machine learning|912b89bd-3197-4d37-838b-dea3c299099a</vt:lpwstr>
  </property>
  <property fmtid="{D5CDD505-2E9C-101B-9397-08002B2CF9AE}" pid="20" name="Products">
    <vt:lpwstr>218;#Microsoft Azure|669a3112-5edf-444b-a003-630063601f07;#3468;#Cortana|9ddf2d0d-10f8-4f45-a03c-9a1a5aa2df6a</vt:lpwstr>
  </property>
  <property fmtid="{D5CDD505-2E9C-101B-9397-08002B2CF9AE}" pid="21" name="ActivitiesAndPrograms">
    <vt:lpwstr/>
  </property>
  <property fmtid="{D5CDD505-2E9C-101B-9397-08002B2CF9AE}" pid="22" name="Segments">
    <vt:lpwstr/>
  </property>
  <property fmtid="{D5CDD505-2E9C-101B-9397-08002B2CF9AE}" pid="23" name="Partners">
    <vt:lpwstr/>
  </property>
  <property fmtid="{D5CDD505-2E9C-101B-9397-08002B2CF9AE}" pid="24" name="Topics">
    <vt:lpwstr>2716;#features|94b87768-f145-4764-adbd-fec700e47348</vt:lpwstr>
  </property>
  <property fmtid="{D5CDD505-2E9C-101B-9397-08002B2CF9AE}" pid="25" name="Groups">
    <vt:lpwstr>222;#Microsoft Azure Marketing|0958c357-5252-473f-8b4e-42f27525a99d</vt:lpwstr>
  </property>
  <property fmtid="{D5CDD505-2E9C-101B-9397-08002B2CF9AE}" pid="26" name="_dlc_policyId">
    <vt:lpwstr/>
  </property>
  <property fmtid="{D5CDD505-2E9C-101B-9397-08002B2CF9AE}" pid="27" name="ItemRetentionFormula">
    <vt:lpwstr/>
  </property>
  <property fmtid="{D5CDD505-2E9C-101B-9397-08002B2CF9AE}" pid="28" name="_dlc_DocIdItemGuid">
    <vt:lpwstr>ec15fabd-7d43-442c-b40b-9c150e05b277</vt:lpwstr>
  </property>
  <property fmtid="{D5CDD505-2E9C-101B-9397-08002B2CF9AE}" pid="29" name="p1cd454bacc149bfbcfd764edd279de7">
    <vt:lpwstr/>
  </property>
  <property fmtid="{D5CDD505-2E9C-101B-9397-08002B2CF9AE}" pid="30" name="ItemType">
    <vt:lpwstr>163;#product information|a62e948d-5e4b-4b97-9627-6d1d79eb3f6c</vt:lpwstr>
  </property>
  <property fmtid="{D5CDD505-2E9C-101B-9397-08002B2CF9AE}" pid="31" name="bc28b5f076654a3b96073bbbebfeb8c9">
    <vt:lpwstr/>
  </property>
  <property fmtid="{D5CDD505-2E9C-101B-9397-08002B2CF9AE}" pid="32" name="j4d667fb28274e85b2214f6e751c8d1f">
    <vt:lpwstr/>
  </property>
  <property fmtid="{D5CDD505-2E9C-101B-9397-08002B2CF9AE}" pid="33" name="MSProducts">
    <vt:lpwstr/>
  </property>
  <property fmtid="{D5CDD505-2E9C-101B-9397-08002B2CF9AE}" pid="34" name="SMSGTags">
    <vt:lpwstr/>
  </property>
  <property fmtid="{D5CDD505-2E9C-101B-9397-08002B2CF9AE}" pid="35" name="j031aa32f4154c8c9a646efae715ebde">
    <vt:lpwstr/>
  </property>
  <property fmtid="{D5CDD505-2E9C-101B-9397-08002B2CF9AE}" pid="36" name="EnterpriseDomainTags">
    <vt:lpwstr/>
  </property>
  <property fmtid="{D5CDD505-2E9C-101B-9397-08002B2CF9AE}" pid="37" name="l311460e3fdf46688abc31ddb7bdc05a">
    <vt:lpwstr/>
  </property>
  <property fmtid="{D5CDD505-2E9C-101B-9397-08002B2CF9AE}" pid="38" name="la4444b61d19467597d63190b69ac227">
    <vt:lpwstr/>
  </property>
  <property fmtid="{D5CDD505-2E9C-101B-9397-08002B2CF9AE}" pid="39" name="MSProductsTaxHTField0">
    <vt:lpwstr/>
  </property>
  <property fmtid="{D5CDD505-2E9C-101B-9397-08002B2CF9AE}" pid="40" name="_docset_NoMedatataSyncRequired">
    <vt:lpwstr>False</vt:lpwstr>
  </property>
  <property fmtid="{D5CDD505-2E9C-101B-9397-08002B2CF9AE}" pid="41" name="Languages">
    <vt:lpwstr/>
  </property>
  <property fmtid="{D5CDD505-2E9C-101B-9397-08002B2CF9AE}" pid="42" name="messageframeworktype">
    <vt:lpwstr/>
  </property>
  <property fmtid="{D5CDD505-2E9C-101B-9397-08002B2CF9AE}" pid="43" name="MSLanguage">
    <vt:lpwstr/>
  </property>
  <property fmtid="{D5CDD505-2E9C-101B-9397-08002B2CF9AE}" pid="44" name="cb7870d3641f4a52807a63577a9c1b08">
    <vt:lpwstr/>
  </property>
  <property fmtid="{D5CDD505-2E9C-101B-9397-08002B2CF9AE}" pid="45" name="TechnicalLevel">
    <vt:lpwstr/>
  </property>
  <property fmtid="{D5CDD505-2E9C-101B-9397-08002B2CF9AE}" pid="46" name="LearningOrganization">
    <vt:lpwstr/>
  </property>
  <property fmtid="{D5CDD505-2E9C-101B-9397-08002B2CF9AE}" pid="47" name="EmployeeRole">
    <vt:lpwstr/>
  </property>
  <property fmtid="{D5CDD505-2E9C-101B-9397-08002B2CF9AE}" pid="48" name="LearningDeliveryMethod">
    <vt:lpwstr/>
  </property>
  <property fmtid="{D5CDD505-2E9C-101B-9397-08002B2CF9AE}" pid="49" name="SalesGeography">
    <vt:lpwstr/>
  </property>
  <property fmtid="{D5CDD505-2E9C-101B-9397-08002B2CF9AE}" pid="50" name="WorkflowChangePath">
    <vt:lpwstr>4c942473-d120-4286-a51a-b65ad3d92ffb,20;</vt:lpwstr>
  </property>
  <property fmtid="{D5CDD505-2E9C-101B-9397-08002B2CF9AE}" pid="51" name="Tfs.IsStoryboard">
    <vt:bool>true</vt:bool>
  </property>
  <property fmtid="{D5CDD505-2E9C-101B-9397-08002B2CF9AE}" pid="52" name="Tfs.LastKnownPath">
    <vt:lpwstr>https://microsoft-my.sharepoint.com/personal/alizaidi_microsoft_com/Documents/R/R-cadence/Slides/MRS-Overview-Share.pptx</vt:lpwstr>
  </property>
</Properties>
</file>